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56" r:id="rId2"/>
    <p:sldId id="415" r:id="rId3"/>
    <p:sldId id="429" r:id="rId4"/>
    <p:sldId id="432" r:id="rId5"/>
    <p:sldId id="431" r:id="rId6"/>
    <p:sldId id="430" r:id="rId7"/>
    <p:sldId id="402" r:id="rId8"/>
    <p:sldId id="428" r:id="rId9"/>
    <p:sldId id="427" r:id="rId10"/>
    <p:sldId id="406" r:id="rId11"/>
    <p:sldId id="404" r:id="rId12"/>
    <p:sldId id="361" r:id="rId13"/>
    <p:sldId id="393" r:id="rId14"/>
    <p:sldId id="394" r:id="rId15"/>
    <p:sldId id="395" r:id="rId16"/>
    <p:sldId id="392" r:id="rId17"/>
    <p:sldId id="397" r:id="rId18"/>
    <p:sldId id="398" r:id="rId19"/>
    <p:sldId id="400" r:id="rId20"/>
    <p:sldId id="401" r:id="rId21"/>
    <p:sldId id="403" r:id="rId22"/>
    <p:sldId id="376" r:id="rId23"/>
    <p:sldId id="346" r:id="rId24"/>
    <p:sldId id="347" r:id="rId25"/>
    <p:sldId id="348" r:id="rId26"/>
    <p:sldId id="349" r:id="rId27"/>
    <p:sldId id="377" r:id="rId28"/>
    <p:sldId id="378" r:id="rId29"/>
    <p:sldId id="379" r:id="rId30"/>
    <p:sldId id="380" r:id="rId31"/>
    <p:sldId id="296" r:id="rId32"/>
    <p:sldId id="405" r:id="rId33"/>
    <p:sldId id="412" r:id="rId34"/>
    <p:sldId id="413" r:id="rId35"/>
    <p:sldId id="414" r:id="rId36"/>
    <p:sldId id="425" r:id="rId37"/>
    <p:sldId id="381" r:id="rId38"/>
    <p:sldId id="350" r:id="rId39"/>
    <p:sldId id="382" r:id="rId40"/>
    <p:sldId id="383" r:id="rId41"/>
    <p:sldId id="384" r:id="rId42"/>
    <p:sldId id="355" r:id="rId43"/>
    <p:sldId id="385" r:id="rId44"/>
    <p:sldId id="386" r:id="rId45"/>
    <p:sldId id="387" r:id="rId46"/>
    <p:sldId id="388" r:id="rId47"/>
    <p:sldId id="389" r:id="rId48"/>
    <p:sldId id="390" r:id="rId49"/>
    <p:sldId id="391" r:id="rId50"/>
    <p:sldId id="408" r:id="rId51"/>
    <p:sldId id="410" r:id="rId52"/>
    <p:sldId id="436" r:id="rId53"/>
    <p:sldId id="411" r:id="rId54"/>
    <p:sldId id="260" r:id="rId55"/>
    <p:sldId id="288" r:id="rId56"/>
    <p:sldId id="289" r:id="rId57"/>
    <p:sldId id="290" r:id="rId58"/>
    <p:sldId id="316" r:id="rId59"/>
    <p:sldId id="311" r:id="rId60"/>
    <p:sldId id="309" r:id="rId61"/>
    <p:sldId id="312" r:id="rId62"/>
    <p:sldId id="313" r:id="rId63"/>
    <p:sldId id="314" r:id="rId64"/>
    <p:sldId id="308" r:id="rId65"/>
    <p:sldId id="315" r:id="rId66"/>
    <p:sldId id="310" r:id="rId67"/>
    <p:sldId id="262" r:id="rId68"/>
    <p:sldId id="265" r:id="rId69"/>
    <p:sldId id="263" r:id="rId70"/>
    <p:sldId id="291" r:id="rId71"/>
    <p:sldId id="264" r:id="rId72"/>
    <p:sldId id="292" r:id="rId73"/>
    <p:sldId id="266" r:id="rId74"/>
    <p:sldId id="409" r:id="rId75"/>
    <p:sldId id="416" r:id="rId76"/>
    <p:sldId id="324" r:id="rId77"/>
    <p:sldId id="424" r:id="rId78"/>
    <p:sldId id="302" r:id="rId79"/>
    <p:sldId id="358" r:id="rId80"/>
    <p:sldId id="372" r:id="rId81"/>
    <p:sldId id="373" r:id="rId82"/>
    <p:sldId id="370" r:id="rId83"/>
    <p:sldId id="371" r:id="rId84"/>
    <p:sldId id="426" r:id="rId85"/>
    <p:sldId id="433" r:id="rId86"/>
    <p:sldId id="434" r:id="rId87"/>
    <p:sldId id="435" r:id="rId88"/>
    <p:sldId id="304" r:id="rId89"/>
    <p:sldId id="375" r:id="rId90"/>
  </p:sldIdLst>
  <p:sldSz cx="9144000" cy="6858000" type="screen4x3"/>
  <p:notesSz cx="6858000" cy="9144000"/>
  <p:defaultText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94808"/>
  </p:normalViewPr>
  <p:slideViewPr>
    <p:cSldViewPr snapToGrid="0" snapToObjects="1">
      <p:cViewPr varScale="1">
        <p:scale>
          <a:sx n="83" d="100"/>
          <a:sy n="83" d="100"/>
        </p:scale>
        <p:origin x="223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D60F9B-9007-0240-9536-E2E5438DB597}" type="datetimeFigureOut">
              <a:rPr lang="en-US" smtClean="0"/>
              <a:t>11/15/20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E3D777-4675-1147-892A-FE78DBE1F012}" type="slidenum">
              <a:rPr lang="en-US" smtClean="0"/>
              <a:t>‹#›</a:t>
            </a:fld>
            <a:endParaRPr lang="en-US"/>
          </a:p>
        </p:txBody>
      </p:sp>
    </p:spTree>
    <p:extLst>
      <p:ext uri="{BB962C8B-B14F-4D97-AF65-F5344CB8AC3E}">
        <p14:creationId xmlns:p14="http://schemas.microsoft.com/office/powerpoint/2010/main" val="808937628"/>
      </p:ext>
    </p:extLst>
  </p:cSld>
  <p:clrMap bg1="lt1" tx1="dk1" bg2="lt2" tx2="dk2" accent1="accent1" accent2="accent2" accent3="accent3" accent4="accent4" accent5="accent5" accent6="accent6" hlink="hlink" folHlink="folHlink"/>
  <p:notesStyle>
    <a:lvl1pPr marL="0" algn="l" defTabSz="457153" rtl="0" eaLnBrk="1" latinLnBrk="0" hangingPunct="1">
      <a:defRPr sz="1200" kern="1200">
        <a:solidFill>
          <a:schemeClr val="tx1"/>
        </a:solidFill>
        <a:latin typeface="+mn-lt"/>
        <a:ea typeface="+mn-ea"/>
        <a:cs typeface="+mn-cs"/>
      </a:defRPr>
    </a:lvl1pPr>
    <a:lvl2pPr marL="457153" algn="l" defTabSz="457153" rtl="0" eaLnBrk="1" latinLnBrk="0" hangingPunct="1">
      <a:defRPr sz="1200" kern="1200">
        <a:solidFill>
          <a:schemeClr val="tx1"/>
        </a:solidFill>
        <a:latin typeface="+mn-lt"/>
        <a:ea typeface="+mn-ea"/>
        <a:cs typeface="+mn-cs"/>
      </a:defRPr>
    </a:lvl2pPr>
    <a:lvl3pPr marL="914305" algn="l" defTabSz="457153" rtl="0" eaLnBrk="1" latinLnBrk="0" hangingPunct="1">
      <a:defRPr sz="1200" kern="1200">
        <a:solidFill>
          <a:schemeClr val="tx1"/>
        </a:solidFill>
        <a:latin typeface="+mn-lt"/>
        <a:ea typeface="+mn-ea"/>
        <a:cs typeface="+mn-cs"/>
      </a:defRPr>
    </a:lvl3pPr>
    <a:lvl4pPr marL="1371458" algn="l" defTabSz="457153" rtl="0" eaLnBrk="1" latinLnBrk="0" hangingPunct="1">
      <a:defRPr sz="1200" kern="1200">
        <a:solidFill>
          <a:schemeClr val="tx1"/>
        </a:solidFill>
        <a:latin typeface="+mn-lt"/>
        <a:ea typeface="+mn-ea"/>
        <a:cs typeface="+mn-cs"/>
      </a:defRPr>
    </a:lvl4pPr>
    <a:lvl5pPr marL="1828610" algn="l" defTabSz="457153" rtl="0" eaLnBrk="1" latinLnBrk="0" hangingPunct="1">
      <a:defRPr sz="1200" kern="1200">
        <a:solidFill>
          <a:schemeClr val="tx1"/>
        </a:solidFill>
        <a:latin typeface="+mn-lt"/>
        <a:ea typeface="+mn-ea"/>
        <a:cs typeface="+mn-cs"/>
      </a:defRPr>
    </a:lvl5pPr>
    <a:lvl6pPr marL="2285763" algn="l" defTabSz="457153" rtl="0" eaLnBrk="1" latinLnBrk="0" hangingPunct="1">
      <a:defRPr sz="1200" kern="1200">
        <a:solidFill>
          <a:schemeClr val="tx1"/>
        </a:solidFill>
        <a:latin typeface="+mn-lt"/>
        <a:ea typeface="+mn-ea"/>
        <a:cs typeface="+mn-cs"/>
      </a:defRPr>
    </a:lvl6pPr>
    <a:lvl7pPr marL="2742915" algn="l" defTabSz="457153" rtl="0" eaLnBrk="1" latinLnBrk="0" hangingPunct="1">
      <a:defRPr sz="1200" kern="1200">
        <a:solidFill>
          <a:schemeClr val="tx1"/>
        </a:solidFill>
        <a:latin typeface="+mn-lt"/>
        <a:ea typeface="+mn-ea"/>
        <a:cs typeface="+mn-cs"/>
      </a:defRPr>
    </a:lvl7pPr>
    <a:lvl8pPr marL="3200068" algn="l" defTabSz="457153" rtl="0" eaLnBrk="1" latinLnBrk="0" hangingPunct="1">
      <a:defRPr sz="1200" kern="1200">
        <a:solidFill>
          <a:schemeClr val="tx1"/>
        </a:solidFill>
        <a:latin typeface="+mn-lt"/>
        <a:ea typeface="+mn-ea"/>
        <a:cs typeface="+mn-cs"/>
      </a:defRPr>
    </a:lvl8pPr>
    <a:lvl9pPr marL="3657220" algn="l" defTabSz="457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a:t>
            </a:fld>
            <a:endParaRPr lang="en-US"/>
          </a:p>
        </p:txBody>
      </p:sp>
    </p:spTree>
    <p:extLst>
      <p:ext uri="{BB962C8B-B14F-4D97-AF65-F5344CB8AC3E}">
        <p14:creationId xmlns:p14="http://schemas.microsoft.com/office/powerpoint/2010/main" val="947893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10</a:t>
            </a:fld>
            <a:endParaRPr lang="en-US"/>
          </a:p>
        </p:txBody>
      </p:sp>
    </p:spTree>
    <p:extLst>
      <p:ext uri="{BB962C8B-B14F-4D97-AF65-F5344CB8AC3E}">
        <p14:creationId xmlns:p14="http://schemas.microsoft.com/office/powerpoint/2010/main" val="404012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11</a:t>
            </a:fld>
            <a:endParaRPr lang="en-US"/>
          </a:p>
        </p:txBody>
      </p:sp>
    </p:spTree>
    <p:extLst>
      <p:ext uri="{BB962C8B-B14F-4D97-AF65-F5344CB8AC3E}">
        <p14:creationId xmlns:p14="http://schemas.microsoft.com/office/powerpoint/2010/main" val="3638636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12</a:t>
            </a:fld>
            <a:endParaRPr lang="en-US"/>
          </a:p>
        </p:txBody>
      </p:sp>
    </p:spTree>
    <p:extLst>
      <p:ext uri="{BB962C8B-B14F-4D97-AF65-F5344CB8AC3E}">
        <p14:creationId xmlns:p14="http://schemas.microsoft.com/office/powerpoint/2010/main" val="211994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13</a:t>
            </a:fld>
            <a:endParaRPr lang="en-US"/>
          </a:p>
        </p:txBody>
      </p:sp>
    </p:spTree>
    <p:extLst>
      <p:ext uri="{BB962C8B-B14F-4D97-AF65-F5344CB8AC3E}">
        <p14:creationId xmlns:p14="http://schemas.microsoft.com/office/powerpoint/2010/main" val="3450869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14</a:t>
            </a:fld>
            <a:endParaRPr lang="en-US"/>
          </a:p>
        </p:txBody>
      </p:sp>
    </p:spTree>
    <p:extLst>
      <p:ext uri="{BB962C8B-B14F-4D97-AF65-F5344CB8AC3E}">
        <p14:creationId xmlns:p14="http://schemas.microsoft.com/office/powerpoint/2010/main" val="311353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15</a:t>
            </a:fld>
            <a:endParaRPr lang="en-US"/>
          </a:p>
        </p:txBody>
      </p:sp>
    </p:spTree>
    <p:extLst>
      <p:ext uri="{BB962C8B-B14F-4D97-AF65-F5344CB8AC3E}">
        <p14:creationId xmlns:p14="http://schemas.microsoft.com/office/powerpoint/2010/main" val="609320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16</a:t>
            </a:fld>
            <a:endParaRPr lang="en-US"/>
          </a:p>
        </p:txBody>
      </p:sp>
    </p:spTree>
    <p:extLst>
      <p:ext uri="{BB962C8B-B14F-4D97-AF65-F5344CB8AC3E}">
        <p14:creationId xmlns:p14="http://schemas.microsoft.com/office/powerpoint/2010/main" val="208947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17</a:t>
            </a:fld>
            <a:endParaRPr lang="en-US"/>
          </a:p>
        </p:txBody>
      </p:sp>
    </p:spTree>
    <p:extLst>
      <p:ext uri="{BB962C8B-B14F-4D97-AF65-F5344CB8AC3E}">
        <p14:creationId xmlns:p14="http://schemas.microsoft.com/office/powerpoint/2010/main" val="3924966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18</a:t>
            </a:fld>
            <a:endParaRPr lang="en-US"/>
          </a:p>
        </p:txBody>
      </p:sp>
    </p:spTree>
    <p:extLst>
      <p:ext uri="{BB962C8B-B14F-4D97-AF65-F5344CB8AC3E}">
        <p14:creationId xmlns:p14="http://schemas.microsoft.com/office/powerpoint/2010/main" val="1332812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19</a:t>
            </a:fld>
            <a:endParaRPr lang="en-US"/>
          </a:p>
        </p:txBody>
      </p:sp>
    </p:spTree>
    <p:extLst>
      <p:ext uri="{BB962C8B-B14F-4D97-AF65-F5344CB8AC3E}">
        <p14:creationId xmlns:p14="http://schemas.microsoft.com/office/powerpoint/2010/main" val="2793339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a:t>
            </a:fld>
            <a:endParaRPr lang="en-US"/>
          </a:p>
        </p:txBody>
      </p:sp>
    </p:spTree>
    <p:extLst>
      <p:ext uri="{BB962C8B-B14F-4D97-AF65-F5344CB8AC3E}">
        <p14:creationId xmlns:p14="http://schemas.microsoft.com/office/powerpoint/2010/main" val="2352599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20</a:t>
            </a:fld>
            <a:endParaRPr lang="en-US"/>
          </a:p>
        </p:txBody>
      </p:sp>
    </p:spTree>
    <p:extLst>
      <p:ext uri="{BB962C8B-B14F-4D97-AF65-F5344CB8AC3E}">
        <p14:creationId xmlns:p14="http://schemas.microsoft.com/office/powerpoint/2010/main" val="1565063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21</a:t>
            </a:fld>
            <a:endParaRPr lang="en-US"/>
          </a:p>
        </p:txBody>
      </p:sp>
    </p:spTree>
    <p:extLst>
      <p:ext uri="{BB962C8B-B14F-4D97-AF65-F5344CB8AC3E}">
        <p14:creationId xmlns:p14="http://schemas.microsoft.com/office/powerpoint/2010/main" val="3006503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22</a:t>
            </a:fld>
            <a:endParaRPr lang="en-US"/>
          </a:p>
        </p:txBody>
      </p:sp>
    </p:spTree>
    <p:extLst>
      <p:ext uri="{BB962C8B-B14F-4D97-AF65-F5344CB8AC3E}">
        <p14:creationId xmlns:p14="http://schemas.microsoft.com/office/powerpoint/2010/main" val="3393605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23</a:t>
            </a:fld>
            <a:endParaRPr lang="en-US"/>
          </a:p>
        </p:txBody>
      </p:sp>
    </p:spTree>
    <p:extLst>
      <p:ext uri="{BB962C8B-B14F-4D97-AF65-F5344CB8AC3E}">
        <p14:creationId xmlns:p14="http://schemas.microsoft.com/office/powerpoint/2010/main" val="1888845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24</a:t>
            </a:fld>
            <a:endParaRPr lang="en-US"/>
          </a:p>
        </p:txBody>
      </p:sp>
    </p:spTree>
    <p:extLst>
      <p:ext uri="{BB962C8B-B14F-4D97-AF65-F5344CB8AC3E}">
        <p14:creationId xmlns:p14="http://schemas.microsoft.com/office/powerpoint/2010/main" val="634201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25</a:t>
            </a:fld>
            <a:endParaRPr lang="en-US"/>
          </a:p>
        </p:txBody>
      </p:sp>
    </p:spTree>
    <p:extLst>
      <p:ext uri="{BB962C8B-B14F-4D97-AF65-F5344CB8AC3E}">
        <p14:creationId xmlns:p14="http://schemas.microsoft.com/office/powerpoint/2010/main" val="1154838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26</a:t>
            </a:fld>
            <a:endParaRPr lang="en-US"/>
          </a:p>
        </p:txBody>
      </p:sp>
    </p:spTree>
    <p:extLst>
      <p:ext uri="{BB962C8B-B14F-4D97-AF65-F5344CB8AC3E}">
        <p14:creationId xmlns:p14="http://schemas.microsoft.com/office/powerpoint/2010/main" val="2190747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27</a:t>
            </a:fld>
            <a:endParaRPr lang="en-US"/>
          </a:p>
        </p:txBody>
      </p:sp>
    </p:spTree>
    <p:extLst>
      <p:ext uri="{BB962C8B-B14F-4D97-AF65-F5344CB8AC3E}">
        <p14:creationId xmlns:p14="http://schemas.microsoft.com/office/powerpoint/2010/main" val="1109800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28</a:t>
            </a:fld>
            <a:endParaRPr lang="en-US"/>
          </a:p>
        </p:txBody>
      </p:sp>
    </p:spTree>
    <p:extLst>
      <p:ext uri="{BB962C8B-B14F-4D97-AF65-F5344CB8AC3E}">
        <p14:creationId xmlns:p14="http://schemas.microsoft.com/office/powerpoint/2010/main" val="4149955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29</a:t>
            </a:fld>
            <a:endParaRPr lang="en-US"/>
          </a:p>
        </p:txBody>
      </p:sp>
    </p:spTree>
    <p:extLst>
      <p:ext uri="{BB962C8B-B14F-4D97-AF65-F5344CB8AC3E}">
        <p14:creationId xmlns:p14="http://schemas.microsoft.com/office/powerpoint/2010/main" val="49962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a:t>
            </a:fld>
            <a:endParaRPr lang="en-US"/>
          </a:p>
        </p:txBody>
      </p:sp>
    </p:spTree>
    <p:extLst>
      <p:ext uri="{BB962C8B-B14F-4D97-AF65-F5344CB8AC3E}">
        <p14:creationId xmlns:p14="http://schemas.microsoft.com/office/powerpoint/2010/main" val="410073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30</a:t>
            </a:fld>
            <a:endParaRPr lang="en-US"/>
          </a:p>
        </p:txBody>
      </p:sp>
    </p:spTree>
    <p:extLst>
      <p:ext uri="{BB962C8B-B14F-4D97-AF65-F5344CB8AC3E}">
        <p14:creationId xmlns:p14="http://schemas.microsoft.com/office/powerpoint/2010/main" val="1190097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31</a:t>
            </a:fld>
            <a:endParaRPr lang="en-US"/>
          </a:p>
        </p:txBody>
      </p:sp>
    </p:spTree>
    <p:extLst>
      <p:ext uri="{BB962C8B-B14F-4D97-AF65-F5344CB8AC3E}">
        <p14:creationId xmlns:p14="http://schemas.microsoft.com/office/powerpoint/2010/main" val="1288440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32</a:t>
            </a:fld>
            <a:endParaRPr lang="en-US"/>
          </a:p>
        </p:txBody>
      </p:sp>
    </p:spTree>
    <p:extLst>
      <p:ext uri="{BB962C8B-B14F-4D97-AF65-F5344CB8AC3E}">
        <p14:creationId xmlns:p14="http://schemas.microsoft.com/office/powerpoint/2010/main" val="3574547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33</a:t>
            </a:fld>
            <a:endParaRPr lang="en-US"/>
          </a:p>
        </p:txBody>
      </p:sp>
    </p:spTree>
    <p:extLst>
      <p:ext uri="{BB962C8B-B14F-4D97-AF65-F5344CB8AC3E}">
        <p14:creationId xmlns:p14="http://schemas.microsoft.com/office/powerpoint/2010/main" val="4118430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34</a:t>
            </a:fld>
            <a:endParaRPr lang="en-US"/>
          </a:p>
        </p:txBody>
      </p:sp>
    </p:spTree>
    <p:extLst>
      <p:ext uri="{BB962C8B-B14F-4D97-AF65-F5344CB8AC3E}">
        <p14:creationId xmlns:p14="http://schemas.microsoft.com/office/powerpoint/2010/main" val="1417095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35</a:t>
            </a:fld>
            <a:endParaRPr lang="en-US"/>
          </a:p>
        </p:txBody>
      </p:sp>
    </p:spTree>
    <p:extLst>
      <p:ext uri="{BB962C8B-B14F-4D97-AF65-F5344CB8AC3E}">
        <p14:creationId xmlns:p14="http://schemas.microsoft.com/office/powerpoint/2010/main" val="1743200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36</a:t>
            </a:fld>
            <a:endParaRPr lang="en-US"/>
          </a:p>
        </p:txBody>
      </p:sp>
    </p:spTree>
    <p:extLst>
      <p:ext uri="{BB962C8B-B14F-4D97-AF65-F5344CB8AC3E}">
        <p14:creationId xmlns:p14="http://schemas.microsoft.com/office/powerpoint/2010/main" val="734303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37</a:t>
            </a:fld>
            <a:endParaRPr lang="en-US"/>
          </a:p>
        </p:txBody>
      </p:sp>
    </p:spTree>
    <p:extLst>
      <p:ext uri="{BB962C8B-B14F-4D97-AF65-F5344CB8AC3E}">
        <p14:creationId xmlns:p14="http://schemas.microsoft.com/office/powerpoint/2010/main" val="807327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38</a:t>
            </a:fld>
            <a:endParaRPr lang="en-US"/>
          </a:p>
        </p:txBody>
      </p:sp>
    </p:spTree>
    <p:extLst>
      <p:ext uri="{BB962C8B-B14F-4D97-AF65-F5344CB8AC3E}">
        <p14:creationId xmlns:p14="http://schemas.microsoft.com/office/powerpoint/2010/main" val="3242125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39</a:t>
            </a:fld>
            <a:endParaRPr lang="en-US"/>
          </a:p>
        </p:txBody>
      </p:sp>
    </p:spTree>
    <p:extLst>
      <p:ext uri="{BB962C8B-B14F-4D97-AF65-F5344CB8AC3E}">
        <p14:creationId xmlns:p14="http://schemas.microsoft.com/office/powerpoint/2010/main" val="1264355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a:t>
            </a:fld>
            <a:endParaRPr lang="en-US"/>
          </a:p>
        </p:txBody>
      </p:sp>
    </p:spTree>
    <p:extLst>
      <p:ext uri="{BB962C8B-B14F-4D97-AF65-F5344CB8AC3E}">
        <p14:creationId xmlns:p14="http://schemas.microsoft.com/office/powerpoint/2010/main" val="2734749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40</a:t>
            </a:fld>
            <a:endParaRPr lang="en-US"/>
          </a:p>
        </p:txBody>
      </p:sp>
    </p:spTree>
    <p:extLst>
      <p:ext uri="{BB962C8B-B14F-4D97-AF65-F5344CB8AC3E}">
        <p14:creationId xmlns:p14="http://schemas.microsoft.com/office/powerpoint/2010/main" val="678007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41</a:t>
            </a:fld>
            <a:endParaRPr lang="en-US"/>
          </a:p>
        </p:txBody>
      </p:sp>
    </p:spTree>
    <p:extLst>
      <p:ext uri="{BB962C8B-B14F-4D97-AF65-F5344CB8AC3E}">
        <p14:creationId xmlns:p14="http://schemas.microsoft.com/office/powerpoint/2010/main" val="3770683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42</a:t>
            </a:fld>
            <a:endParaRPr lang="en-US"/>
          </a:p>
        </p:txBody>
      </p:sp>
    </p:spTree>
    <p:extLst>
      <p:ext uri="{BB962C8B-B14F-4D97-AF65-F5344CB8AC3E}">
        <p14:creationId xmlns:p14="http://schemas.microsoft.com/office/powerpoint/2010/main" val="919643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43</a:t>
            </a:fld>
            <a:endParaRPr lang="en-US"/>
          </a:p>
        </p:txBody>
      </p:sp>
    </p:spTree>
    <p:extLst>
      <p:ext uri="{BB962C8B-B14F-4D97-AF65-F5344CB8AC3E}">
        <p14:creationId xmlns:p14="http://schemas.microsoft.com/office/powerpoint/2010/main" val="3161459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44</a:t>
            </a:fld>
            <a:endParaRPr lang="en-US"/>
          </a:p>
        </p:txBody>
      </p:sp>
    </p:spTree>
    <p:extLst>
      <p:ext uri="{BB962C8B-B14F-4D97-AF65-F5344CB8AC3E}">
        <p14:creationId xmlns:p14="http://schemas.microsoft.com/office/powerpoint/2010/main" val="3154298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45</a:t>
            </a:fld>
            <a:endParaRPr lang="en-US"/>
          </a:p>
        </p:txBody>
      </p:sp>
    </p:spTree>
    <p:extLst>
      <p:ext uri="{BB962C8B-B14F-4D97-AF65-F5344CB8AC3E}">
        <p14:creationId xmlns:p14="http://schemas.microsoft.com/office/powerpoint/2010/main" val="12262230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46</a:t>
            </a:fld>
            <a:endParaRPr lang="en-US"/>
          </a:p>
        </p:txBody>
      </p:sp>
    </p:spTree>
    <p:extLst>
      <p:ext uri="{BB962C8B-B14F-4D97-AF65-F5344CB8AC3E}">
        <p14:creationId xmlns:p14="http://schemas.microsoft.com/office/powerpoint/2010/main" val="32590035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47</a:t>
            </a:fld>
            <a:endParaRPr lang="en-US"/>
          </a:p>
        </p:txBody>
      </p:sp>
    </p:spTree>
    <p:extLst>
      <p:ext uri="{BB962C8B-B14F-4D97-AF65-F5344CB8AC3E}">
        <p14:creationId xmlns:p14="http://schemas.microsoft.com/office/powerpoint/2010/main" val="29013554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48</a:t>
            </a:fld>
            <a:endParaRPr lang="en-US"/>
          </a:p>
        </p:txBody>
      </p:sp>
    </p:spTree>
    <p:extLst>
      <p:ext uri="{BB962C8B-B14F-4D97-AF65-F5344CB8AC3E}">
        <p14:creationId xmlns:p14="http://schemas.microsoft.com/office/powerpoint/2010/main" val="412798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49</a:t>
            </a:fld>
            <a:endParaRPr lang="en-US"/>
          </a:p>
        </p:txBody>
      </p:sp>
    </p:spTree>
    <p:extLst>
      <p:ext uri="{BB962C8B-B14F-4D97-AF65-F5344CB8AC3E}">
        <p14:creationId xmlns:p14="http://schemas.microsoft.com/office/powerpoint/2010/main" val="145974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5</a:t>
            </a:fld>
            <a:endParaRPr lang="en-US"/>
          </a:p>
        </p:txBody>
      </p:sp>
    </p:spTree>
    <p:extLst>
      <p:ext uri="{BB962C8B-B14F-4D97-AF65-F5344CB8AC3E}">
        <p14:creationId xmlns:p14="http://schemas.microsoft.com/office/powerpoint/2010/main" val="2818057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50</a:t>
            </a:fld>
            <a:endParaRPr lang="en-US"/>
          </a:p>
        </p:txBody>
      </p:sp>
    </p:spTree>
    <p:extLst>
      <p:ext uri="{BB962C8B-B14F-4D97-AF65-F5344CB8AC3E}">
        <p14:creationId xmlns:p14="http://schemas.microsoft.com/office/powerpoint/2010/main" val="1787069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51</a:t>
            </a:fld>
            <a:endParaRPr lang="en-US"/>
          </a:p>
        </p:txBody>
      </p:sp>
    </p:spTree>
    <p:extLst>
      <p:ext uri="{BB962C8B-B14F-4D97-AF65-F5344CB8AC3E}">
        <p14:creationId xmlns:p14="http://schemas.microsoft.com/office/powerpoint/2010/main" val="794938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52</a:t>
            </a:fld>
            <a:endParaRPr lang="en-US"/>
          </a:p>
        </p:txBody>
      </p:sp>
    </p:spTree>
    <p:extLst>
      <p:ext uri="{BB962C8B-B14F-4D97-AF65-F5344CB8AC3E}">
        <p14:creationId xmlns:p14="http://schemas.microsoft.com/office/powerpoint/2010/main" val="6645412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53</a:t>
            </a:fld>
            <a:endParaRPr lang="en-US"/>
          </a:p>
        </p:txBody>
      </p:sp>
    </p:spTree>
    <p:extLst>
      <p:ext uri="{BB962C8B-B14F-4D97-AF65-F5344CB8AC3E}">
        <p14:creationId xmlns:p14="http://schemas.microsoft.com/office/powerpoint/2010/main" val="35193632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150 years ago</a:t>
            </a:r>
            <a:r>
              <a:rPr lang="en-US" baseline="0" dirty="0"/>
              <a:t> – proofed only 1976 – Augustus De Morgan (1806-1871) </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54</a:t>
            </a:fld>
            <a:endParaRPr lang="en-US"/>
          </a:p>
        </p:txBody>
      </p:sp>
    </p:spTree>
    <p:extLst>
      <p:ext uri="{BB962C8B-B14F-4D97-AF65-F5344CB8AC3E}">
        <p14:creationId xmlns:p14="http://schemas.microsoft.com/office/powerpoint/2010/main" val="20957679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Let us focus on </a:t>
            </a:r>
            <a:r>
              <a:rPr lang="en-US" dirty="0" err="1"/>
              <a:t>Itimaal</a:t>
            </a:r>
            <a:r>
              <a:rPr lang="en-US" baseline="0" dirty="0"/>
              <a:t> and </a:t>
            </a:r>
            <a:r>
              <a:rPr lang="en-US" baseline="0" dirty="0" err="1"/>
              <a:t>Kalkulas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55</a:t>
            </a:fld>
            <a:endParaRPr lang="en-US"/>
          </a:p>
        </p:txBody>
      </p:sp>
    </p:spTree>
    <p:extLst>
      <p:ext uri="{BB962C8B-B14F-4D97-AF65-F5344CB8AC3E}">
        <p14:creationId xmlns:p14="http://schemas.microsoft.com/office/powerpoint/2010/main" val="4662071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err="1"/>
              <a:t>Dadku</a:t>
            </a:r>
            <a:r>
              <a:rPr lang="en-US" dirty="0"/>
              <a:t> </a:t>
            </a:r>
            <a:r>
              <a:rPr lang="en-US" dirty="0" err="1"/>
              <a:t>waxay</a:t>
            </a:r>
            <a:r>
              <a:rPr lang="en-US" dirty="0"/>
              <a:t> u </a:t>
            </a:r>
            <a:r>
              <a:rPr lang="en-US" dirty="0" err="1"/>
              <a:t>haystaan</a:t>
            </a:r>
            <a:r>
              <a:rPr lang="en-US" dirty="0"/>
              <a:t> </a:t>
            </a:r>
            <a:r>
              <a:rPr lang="en-US" dirty="0" err="1"/>
              <a:t>turubka</a:t>
            </a:r>
            <a:r>
              <a:rPr lang="en-US" dirty="0"/>
              <a:t> </a:t>
            </a:r>
            <a:r>
              <a:rPr lang="en-US" dirty="0" err="1"/>
              <a:t>diin</a:t>
            </a:r>
            <a:r>
              <a:rPr lang="en-US" dirty="0"/>
              <a:t> </a:t>
            </a:r>
            <a:r>
              <a:rPr lang="en-US" dirty="0" err="1"/>
              <a:t>la’aan</a:t>
            </a:r>
            <a:r>
              <a:rPr lang="en-US" dirty="0"/>
              <a:t>. </a:t>
            </a:r>
            <a:r>
              <a:rPr lang="en-US" dirty="0" err="1"/>
              <a:t>Afrikana</a:t>
            </a:r>
            <a:r>
              <a:rPr lang="en-US" dirty="0"/>
              <a:t> </a:t>
            </a:r>
            <a:r>
              <a:rPr lang="en-US" dirty="0" err="1"/>
              <a:t>maba</a:t>
            </a:r>
            <a:r>
              <a:rPr lang="en-US" dirty="0"/>
              <a:t> </a:t>
            </a:r>
            <a:r>
              <a:rPr lang="en-US" dirty="0" err="1"/>
              <a:t>taqaan</a:t>
            </a:r>
            <a:r>
              <a:rPr lang="en-US" dirty="0"/>
              <a:t> </a:t>
            </a:r>
            <a:r>
              <a:rPr lang="en-US" dirty="0" err="1"/>
              <a:t>turub</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56</a:t>
            </a:fld>
            <a:endParaRPr lang="en-US"/>
          </a:p>
        </p:txBody>
      </p:sp>
    </p:spTree>
    <p:extLst>
      <p:ext uri="{BB962C8B-B14F-4D97-AF65-F5344CB8AC3E}">
        <p14:creationId xmlns:p14="http://schemas.microsoft.com/office/powerpoint/2010/main" val="19445660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Set of philosophical problems generally </a:t>
            </a:r>
            <a:r>
              <a:rPr lang="en-US" sz="1200" kern="1200" dirty="0" err="1">
                <a:solidFill>
                  <a:schemeClr val="tx1"/>
                </a:solidFill>
                <a:latin typeface="+mn-lt"/>
                <a:ea typeface="+mn-ea"/>
                <a:cs typeface="+mn-cs"/>
              </a:rPr>
              <a:t>beileived</a:t>
            </a:r>
            <a:r>
              <a:rPr lang="en-US" sz="1200" kern="1200" dirty="0">
                <a:solidFill>
                  <a:schemeClr val="tx1"/>
                </a:solidFill>
                <a:latin typeface="+mn-lt"/>
                <a:ea typeface="+mn-ea"/>
                <a:cs typeface="+mn-cs"/>
              </a:rPr>
              <a:t> that the Greek philosopher Zeno of Elea (ca. 490-430 BC). Mathematicians then took series the issue and defined set of problems. Proof of contradiction. (In a race, the quickest runner can never overtake the slowest, since the pursuer must first reach the point whence the pursued started, so that the slower must always hold a lead. – as recounted by Aristotle, Physics VI:9, 239b15)</a:t>
            </a:r>
          </a:p>
        </p:txBody>
      </p:sp>
      <p:sp>
        <p:nvSpPr>
          <p:cNvPr id="4" name="Slide Number Placeholder 3"/>
          <p:cNvSpPr>
            <a:spLocks noGrp="1"/>
          </p:cNvSpPr>
          <p:nvPr>
            <p:ph type="sldNum" sz="quarter" idx="10"/>
          </p:nvPr>
        </p:nvSpPr>
        <p:spPr/>
        <p:txBody>
          <a:bodyPr/>
          <a:lstStyle/>
          <a:p>
            <a:fld id="{ABE3D777-4675-1147-892A-FE78DBE1F012}" type="slidenum">
              <a:rPr lang="en-US" smtClean="0"/>
              <a:t>57</a:t>
            </a:fld>
            <a:endParaRPr lang="en-US"/>
          </a:p>
        </p:txBody>
      </p:sp>
    </p:spTree>
    <p:extLst>
      <p:ext uri="{BB962C8B-B14F-4D97-AF65-F5344CB8AC3E}">
        <p14:creationId xmlns:p14="http://schemas.microsoft.com/office/powerpoint/2010/main" val="14672769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150 years ago</a:t>
            </a:r>
            <a:r>
              <a:rPr lang="en-US" baseline="0" dirty="0"/>
              <a:t> – proofed only 1976 – Augustus De Morgan (1806-1871) </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58</a:t>
            </a:fld>
            <a:endParaRPr lang="en-US"/>
          </a:p>
        </p:txBody>
      </p:sp>
    </p:spTree>
    <p:extLst>
      <p:ext uri="{BB962C8B-B14F-4D97-AF65-F5344CB8AC3E}">
        <p14:creationId xmlns:p14="http://schemas.microsoft.com/office/powerpoint/2010/main" val="320954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150 years ago</a:t>
            </a:r>
            <a:r>
              <a:rPr lang="en-US" baseline="0" dirty="0"/>
              <a:t> – proofed only 1976 – Augustus De Morgan (1806-1871) </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59</a:t>
            </a:fld>
            <a:endParaRPr lang="en-US"/>
          </a:p>
        </p:txBody>
      </p:sp>
    </p:spTree>
    <p:extLst>
      <p:ext uri="{BB962C8B-B14F-4D97-AF65-F5344CB8AC3E}">
        <p14:creationId xmlns:p14="http://schemas.microsoft.com/office/powerpoint/2010/main" val="33586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a:t>
            </a:fld>
            <a:endParaRPr lang="en-US"/>
          </a:p>
        </p:txBody>
      </p:sp>
    </p:spTree>
    <p:extLst>
      <p:ext uri="{BB962C8B-B14F-4D97-AF65-F5344CB8AC3E}">
        <p14:creationId xmlns:p14="http://schemas.microsoft.com/office/powerpoint/2010/main" val="1009408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150 years ago</a:t>
            </a:r>
            <a:r>
              <a:rPr lang="en-US" baseline="0" dirty="0"/>
              <a:t> – proofed only 1976 – Augustus De Morgan (1806-1871) </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60</a:t>
            </a:fld>
            <a:endParaRPr lang="en-US"/>
          </a:p>
        </p:txBody>
      </p:sp>
    </p:spTree>
    <p:extLst>
      <p:ext uri="{BB962C8B-B14F-4D97-AF65-F5344CB8AC3E}">
        <p14:creationId xmlns:p14="http://schemas.microsoft.com/office/powerpoint/2010/main" val="4751337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150 years ago</a:t>
            </a:r>
            <a:r>
              <a:rPr lang="en-US" baseline="0" dirty="0"/>
              <a:t> – proofed only 1976 – Augustus De Morgan (1806-1871) </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61</a:t>
            </a:fld>
            <a:endParaRPr lang="en-US"/>
          </a:p>
        </p:txBody>
      </p:sp>
    </p:spTree>
    <p:extLst>
      <p:ext uri="{BB962C8B-B14F-4D97-AF65-F5344CB8AC3E}">
        <p14:creationId xmlns:p14="http://schemas.microsoft.com/office/powerpoint/2010/main" val="34161275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150 years ago</a:t>
            </a:r>
            <a:r>
              <a:rPr lang="en-US" baseline="0" dirty="0"/>
              <a:t> – proofed only 1976 – Augustus De Morgan (1806-1871) </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62</a:t>
            </a:fld>
            <a:endParaRPr lang="en-US"/>
          </a:p>
        </p:txBody>
      </p:sp>
    </p:spTree>
    <p:extLst>
      <p:ext uri="{BB962C8B-B14F-4D97-AF65-F5344CB8AC3E}">
        <p14:creationId xmlns:p14="http://schemas.microsoft.com/office/powerpoint/2010/main" val="10570403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150 years ago</a:t>
            </a:r>
            <a:r>
              <a:rPr lang="en-US" baseline="0" dirty="0"/>
              <a:t> – proofed only 1976 – Augustus De Morgan (1806-1871) </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63</a:t>
            </a:fld>
            <a:endParaRPr lang="en-US"/>
          </a:p>
        </p:txBody>
      </p:sp>
    </p:spTree>
    <p:extLst>
      <p:ext uri="{BB962C8B-B14F-4D97-AF65-F5344CB8AC3E}">
        <p14:creationId xmlns:p14="http://schemas.microsoft.com/office/powerpoint/2010/main" val="1321826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150 years ago</a:t>
            </a:r>
            <a:r>
              <a:rPr lang="en-US" baseline="0" dirty="0"/>
              <a:t> – proofed only 1976 – Augustus De Morgan (1806-1871) </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64</a:t>
            </a:fld>
            <a:endParaRPr lang="en-US"/>
          </a:p>
        </p:txBody>
      </p:sp>
    </p:spTree>
    <p:extLst>
      <p:ext uri="{BB962C8B-B14F-4D97-AF65-F5344CB8AC3E}">
        <p14:creationId xmlns:p14="http://schemas.microsoft.com/office/powerpoint/2010/main" val="544865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150 years ago</a:t>
            </a:r>
            <a:r>
              <a:rPr lang="en-US" baseline="0" dirty="0"/>
              <a:t> – proofed only 1976 – Augustus De Morgan (1806-1871) </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65</a:t>
            </a:fld>
            <a:endParaRPr lang="en-US"/>
          </a:p>
        </p:txBody>
      </p:sp>
    </p:spTree>
    <p:extLst>
      <p:ext uri="{BB962C8B-B14F-4D97-AF65-F5344CB8AC3E}">
        <p14:creationId xmlns:p14="http://schemas.microsoft.com/office/powerpoint/2010/main" val="27324281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dirty="0"/>
              <a:t>150 years ago</a:t>
            </a:r>
            <a:r>
              <a:rPr lang="en-US" baseline="0" dirty="0"/>
              <a:t> – proofed only 1976 – Augustus De Morgan (1806-1871) </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66</a:t>
            </a:fld>
            <a:endParaRPr lang="en-US"/>
          </a:p>
        </p:txBody>
      </p:sp>
    </p:spTree>
    <p:extLst>
      <p:ext uri="{BB962C8B-B14F-4D97-AF65-F5344CB8AC3E}">
        <p14:creationId xmlns:p14="http://schemas.microsoft.com/office/powerpoint/2010/main" val="34471949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67</a:t>
            </a:fld>
            <a:endParaRPr lang="en-US"/>
          </a:p>
        </p:txBody>
      </p:sp>
    </p:spTree>
    <p:extLst>
      <p:ext uri="{BB962C8B-B14F-4D97-AF65-F5344CB8AC3E}">
        <p14:creationId xmlns:p14="http://schemas.microsoft.com/office/powerpoint/2010/main" val="4115179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68</a:t>
            </a:fld>
            <a:endParaRPr lang="en-US"/>
          </a:p>
        </p:txBody>
      </p:sp>
    </p:spTree>
    <p:extLst>
      <p:ext uri="{BB962C8B-B14F-4D97-AF65-F5344CB8AC3E}">
        <p14:creationId xmlns:p14="http://schemas.microsoft.com/office/powerpoint/2010/main" val="26841257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69</a:t>
            </a:fld>
            <a:endParaRPr lang="en-US"/>
          </a:p>
        </p:txBody>
      </p:sp>
    </p:spTree>
    <p:extLst>
      <p:ext uri="{BB962C8B-B14F-4D97-AF65-F5344CB8AC3E}">
        <p14:creationId xmlns:p14="http://schemas.microsoft.com/office/powerpoint/2010/main" val="521415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7</a:t>
            </a:fld>
            <a:endParaRPr lang="en-US"/>
          </a:p>
        </p:txBody>
      </p:sp>
    </p:spTree>
    <p:extLst>
      <p:ext uri="{BB962C8B-B14F-4D97-AF65-F5344CB8AC3E}">
        <p14:creationId xmlns:p14="http://schemas.microsoft.com/office/powerpoint/2010/main" val="28860114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70</a:t>
            </a:fld>
            <a:endParaRPr lang="en-US"/>
          </a:p>
        </p:txBody>
      </p:sp>
    </p:spTree>
    <p:extLst>
      <p:ext uri="{BB962C8B-B14F-4D97-AF65-F5344CB8AC3E}">
        <p14:creationId xmlns:p14="http://schemas.microsoft.com/office/powerpoint/2010/main" val="31184710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71</a:t>
            </a:fld>
            <a:endParaRPr lang="en-US"/>
          </a:p>
        </p:txBody>
      </p:sp>
    </p:spTree>
    <p:extLst>
      <p:ext uri="{BB962C8B-B14F-4D97-AF65-F5344CB8AC3E}">
        <p14:creationId xmlns:p14="http://schemas.microsoft.com/office/powerpoint/2010/main" val="19408932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72</a:t>
            </a:fld>
            <a:endParaRPr lang="en-US"/>
          </a:p>
        </p:txBody>
      </p:sp>
    </p:spTree>
    <p:extLst>
      <p:ext uri="{BB962C8B-B14F-4D97-AF65-F5344CB8AC3E}">
        <p14:creationId xmlns:p14="http://schemas.microsoft.com/office/powerpoint/2010/main" val="19574843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73</a:t>
            </a:fld>
            <a:endParaRPr lang="en-US"/>
          </a:p>
        </p:txBody>
      </p:sp>
    </p:spTree>
    <p:extLst>
      <p:ext uri="{BB962C8B-B14F-4D97-AF65-F5344CB8AC3E}">
        <p14:creationId xmlns:p14="http://schemas.microsoft.com/office/powerpoint/2010/main" val="33949767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74</a:t>
            </a:fld>
            <a:endParaRPr lang="en-US"/>
          </a:p>
        </p:txBody>
      </p:sp>
    </p:spTree>
    <p:extLst>
      <p:ext uri="{BB962C8B-B14F-4D97-AF65-F5344CB8AC3E}">
        <p14:creationId xmlns:p14="http://schemas.microsoft.com/office/powerpoint/2010/main" val="37051157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75</a:t>
            </a:fld>
            <a:endParaRPr lang="en-US"/>
          </a:p>
        </p:txBody>
      </p:sp>
    </p:spTree>
    <p:extLst>
      <p:ext uri="{BB962C8B-B14F-4D97-AF65-F5344CB8AC3E}">
        <p14:creationId xmlns:p14="http://schemas.microsoft.com/office/powerpoint/2010/main" val="1955777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76</a:t>
            </a:fld>
            <a:endParaRPr lang="en-US"/>
          </a:p>
        </p:txBody>
      </p:sp>
    </p:spTree>
    <p:extLst>
      <p:ext uri="{BB962C8B-B14F-4D97-AF65-F5344CB8AC3E}">
        <p14:creationId xmlns:p14="http://schemas.microsoft.com/office/powerpoint/2010/main" val="3285446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77</a:t>
            </a:fld>
            <a:endParaRPr lang="en-US"/>
          </a:p>
        </p:txBody>
      </p:sp>
    </p:spTree>
    <p:extLst>
      <p:ext uri="{BB962C8B-B14F-4D97-AF65-F5344CB8AC3E}">
        <p14:creationId xmlns:p14="http://schemas.microsoft.com/office/powerpoint/2010/main" val="36697686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78</a:t>
            </a:fld>
            <a:endParaRPr lang="en-US"/>
          </a:p>
        </p:txBody>
      </p:sp>
    </p:spTree>
    <p:extLst>
      <p:ext uri="{BB962C8B-B14F-4D97-AF65-F5344CB8AC3E}">
        <p14:creationId xmlns:p14="http://schemas.microsoft.com/office/powerpoint/2010/main" val="27960133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that allows us first of all to upload data to the corpus, to cross check its entries with dictionaries (for spelling checking) and for automatic tagging</a:t>
            </a:r>
            <a:r>
              <a:rPr lang="en-GB" dirty="0">
                <a:effectLst/>
              </a:rPr>
              <a:t> </a:t>
            </a:r>
          </a:p>
          <a:p>
            <a:r>
              <a:rPr lang="en-GB" sz="1200" kern="1200" dirty="0">
                <a:solidFill>
                  <a:schemeClr val="tx1"/>
                </a:solidFill>
                <a:effectLst/>
                <a:latin typeface="+mn-lt"/>
                <a:ea typeface="+mn-ea"/>
                <a:cs typeface="+mn-cs"/>
              </a:rPr>
              <a:t>which provides some evidence of the word's grammatical and collocation behaviour. The WB summary page also provides the definition of the word according to major monolingual Somali dictionaries. </a:t>
            </a:r>
          </a:p>
        </p:txBody>
      </p:sp>
      <p:sp>
        <p:nvSpPr>
          <p:cNvPr id="4" name="Slide Number Placeholder 3"/>
          <p:cNvSpPr>
            <a:spLocks noGrp="1"/>
          </p:cNvSpPr>
          <p:nvPr>
            <p:ph type="sldNum" sz="quarter" idx="10"/>
          </p:nvPr>
        </p:nvSpPr>
        <p:spPr/>
        <p:txBody>
          <a:bodyPr/>
          <a:lstStyle/>
          <a:p>
            <a:fld id="{ABE3D777-4675-1147-892A-FE78DBE1F012}" type="slidenum">
              <a:rPr lang="en-US" smtClean="0"/>
              <a:t>79</a:t>
            </a:fld>
            <a:endParaRPr lang="en-US"/>
          </a:p>
        </p:txBody>
      </p:sp>
    </p:spTree>
    <p:extLst>
      <p:ext uri="{BB962C8B-B14F-4D97-AF65-F5344CB8AC3E}">
        <p14:creationId xmlns:p14="http://schemas.microsoft.com/office/powerpoint/2010/main" val="37240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8</a:t>
            </a:fld>
            <a:endParaRPr lang="en-US"/>
          </a:p>
        </p:txBody>
      </p:sp>
    </p:spTree>
    <p:extLst>
      <p:ext uri="{BB962C8B-B14F-4D97-AF65-F5344CB8AC3E}">
        <p14:creationId xmlns:p14="http://schemas.microsoft.com/office/powerpoint/2010/main" val="24782695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80</a:t>
            </a:fld>
            <a:endParaRPr lang="en-US"/>
          </a:p>
        </p:txBody>
      </p:sp>
    </p:spTree>
    <p:extLst>
      <p:ext uri="{BB962C8B-B14F-4D97-AF65-F5344CB8AC3E}">
        <p14:creationId xmlns:p14="http://schemas.microsoft.com/office/powerpoint/2010/main" val="25454734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81</a:t>
            </a:fld>
            <a:endParaRPr lang="en-US"/>
          </a:p>
        </p:txBody>
      </p:sp>
    </p:spTree>
    <p:extLst>
      <p:ext uri="{BB962C8B-B14F-4D97-AF65-F5344CB8AC3E}">
        <p14:creationId xmlns:p14="http://schemas.microsoft.com/office/powerpoint/2010/main" val="23668082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82</a:t>
            </a:fld>
            <a:endParaRPr lang="en-US"/>
          </a:p>
        </p:txBody>
      </p:sp>
    </p:spTree>
    <p:extLst>
      <p:ext uri="{BB962C8B-B14F-4D97-AF65-F5344CB8AC3E}">
        <p14:creationId xmlns:p14="http://schemas.microsoft.com/office/powerpoint/2010/main" val="40890616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83</a:t>
            </a:fld>
            <a:endParaRPr lang="en-US"/>
          </a:p>
        </p:txBody>
      </p:sp>
    </p:spTree>
    <p:extLst>
      <p:ext uri="{BB962C8B-B14F-4D97-AF65-F5344CB8AC3E}">
        <p14:creationId xmlns:p14="http://schemas.microsoft.com/office/powerpoint/2010/main" val="35867903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84</a:t>
            </a:fld>
            <a:endParaRPr lang="en-US"/>
          </a:p>
        </p:txBody>
      </p:sp>
    </p:spTree>
    <p:extLst>
      <p:ext uri="{BB962C8B-B14F-4D97-AF65-F5344CB8AC3E}">
        <p14:creationId xmlns:p14="http://schemas.microsoft.com/office/powerpoint/2010/main" val="11531494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85</a:t>
            </a:fld>
            <a:endParaRPr lang="en-US"/>
          </a:p>
        </p:txBody>
      </p:sp>
    </p:spTree>
    <p:extLst>
      <p:ext uri="{BB962C8B-B14F-4D97-AF65-F5344CB8AC3E}">
        <p14:creationId xmlns:p14="http://schemas.microsoft.com/office/powerpoint/2010/main" val="6696928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86</a:t>
            </a:fld>
            <a:endParaRPr lang="en-US"/>
          </a:p>
        </p:txBody>
      </p:sp>
    </p:spTree>
    <p:extLst>
      <p:ext uri="{BB962C8B-B14F-4D97-AF65-F5344CB8AC3E}">
        <p14:creationId xmlns:p14="http://schemas.microsoft.com/office/powerpoint/2010/main" val="27661126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87</a:t>
            </a:fld>
            <a:endParaRPr lang="en-US"/>
          </a:p>
        </p:txBody>
      </p:sp>
    </p:spTree>
    <p:extLst>
      <p:ext uri="{BB962C8B-B14F-4D97-AF65-F5344CB8AC3E}">
        <p14:creationId xmlns:p14="http://schemas.microsoft.com/office/powerpoint/2010/main" val="24648821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goes</a:t>
            </a:r>
          </a:p>
        </p:txBody>
      </p:sp>
      <p:sp>
        <p:nvSpPr>
          <p:cNvPr id="4" name="Slide Number Placeholder 3"/>
          <p:cNvSpPr>
            <a:spLocks noGrp="1"/>
          </p:cNvSpPr>
          <p:nvPr>
            <p:ph type="sldNum" sz="quarter" idx="10"/>
          </p:nvPr>
        </p:nvSpPr>
        <p:spPr/>
        <p:txBody>
          <a:bodyPr/>
          <a:lstStyle/>
          <a:p>
            <a:fld id="{ABE3D777-4675-1147-892A-FE78DBE1F012}" type="slidenum">
              <a:rPr lang="en-US" smtClean="0"/>
              <a:t>88</a:t>
            </a:fld>
            <a:endParaRPr lang="en-US"/>
          </a:p>
        </p:txBody>
      </p:sp>
    </p:spTree>
    <p:extLst>
      <p:ext uri="{BB962C8B-B14F-4D97-AF65-F5344CB8AC3E}">
        <p14:creationId xmlns:p14="http://schemas.microsoft.com/office/powerpoint/2010/main" val="21959509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a:t>
            </a:r>
            <a:r>
              <a:rPr lang="en-US" baseline="0" dirty="0"/>
              <a:t> be a reason to build a corpus. A single corpus cannot be valid for all reasons, and multi-purpose corpora always showed less helpful for the specific research in computational linguistics.</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89</a:t>
            </a:fld>
            <a:endParaRPr lang="en-US"/>
          </a:p>
        </p:txBody>
      </p:sp>
    </p:spTree>
    <p:extLst>
      <p:ext uri="{BB962C8B-B14F-4D97-AF65-F5344CB8AC3E}">
        <p14:creationId xmlns:p14="http://schemas.microsoft.com/office/powerpoint/2010/main" val="377936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 you: I expect to learn what you are doing for the corpus in Ethiopian Languages, including the Somali. We will be happy to contribute and put forces together, at least for the Somali language.</a:t>
            </a:r>
            <a:endParaRPr lang="en-US" dirty="0"/>
          </a:p>
        </p:txBody>
      </p:sp>
      <p:sp>
        <p:nvSpPr>
          <p:cNvPr id="4" name="Slide Number Placeholder 3"/>
          <p:cNvSpPr>
            <a:spLocks noGrp="1"/>
          </p:cNvSpPr>
          <p:nvPr>
            <p:ph type="sldNum" sz="quarter" idx="10"/>
          </p:nvPr>
        </p:nvSpPr>
        <p:spPr/>
        <p:txBody>
          <a:bodyPr/>
          <a:lstStyle/>
          <a:p>
            <a:fld id="{ABE3D777-4675-1147-892A-FE78DBE1F012}" type="slidenum">
              <a:rPr lang="en-US" smtClean="0"/>
              <a:t>9</a:t>
            </a:fld>
            <a:endParaRPr lang="en-US"/>
          </a:p>
        </p:txBody>
      </p:sp>
    </p:spTree>
    <p:extLst>
      <p:ext uri="{BB962C8B-B14F-4D97-AF65-F5344CB8AC3E}">
        <p14:creationId xmlns:p14="http://schemas.microsoft.com/office/powerpoint/2010/main" val="3765111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8A82CD2-C730-9F4B-9365-0BCB1639B427}" type="datetimeFigureOut">
              <a:rPr lang="en-US" smtClean="0"/>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141716926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8A82CD2-C730-9F4B-9365-0BCB1639B427}" type="datetimeFigureOut">
              <a:rPr lang="en-US" smtClean="0"/>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326832450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8A82CD2-C730-9F4B-9365-0BCB1639B427}" type="datetimeFigureOut">
              <a:rPr lang="en-US" smtClean="0"/>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78438893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8A82CD2-C730-9F4B-9365-0BCB1639B427}" type="datetimeFigureOut">
              <a:rPr lang="en-US" smtClean="0"/>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26489804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8A82CD2-C730-9F4B-9365-0BCB1639B427}" type="datetimeFigureOut">
              <a:rPr lang="en-US" smtClean="0"/>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37388275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8A82CD2-C730-9F4B-9365-0BCB1639B427}" type="datetimeFigureOut">
              <a:rPr lang="en-US" smtClean="0"/>
              <a:t>11/15/20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190441705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8A82CD2-C730-9F4B-9365-0BCB1639B427}" type="datetimeFigureOut">
              <a:rPr lang="en-US" smtClean="0"/>
              <a:t>11/15/20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25824971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8A82CD2-C730-9F4B-9365-0BCB1639B427}" type="datetimeFigureOut">
              <a:rPr lang="en-US" smtClean="0"/>
              <a:t>11/15/20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322642553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82CD2-C730-9F4B-9365-0BCB1639B427}" type="datetimeFigureOut">
              <a:rPr lang="en-US" smtClean="0"/>
              <a:t>11/15/20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82026966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8A82CD2-C730-9F4B-9365-0BCB1639B427}" type="datetimeFigureOut">
              <a:rPr lang="en-US" smtClean="0"/>
              <a:t>11/15/20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59467832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8A82CD2-C730-9F4B-9365-0BCB1639B427}" type="datetimeFigureOut">
              <a:rPr lang="en-US" smtClean="0"/>
              <a:t>11/15/20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0D551-5BF1-D34C-9046-6D458F1FB6C6}" type="slidenum">
              <a:rPr lang="en-US" smtClean="0"/>
              <a:t>‹#›</a:t>
            </a:fld>
            <a:endParaRPr lang="en-US"/>
          </a:p>
        </p:txBody>
      </p:sp>
    </p:spTree>
    <p:extLst>
      <p:ext uri="{BB962C8B-B14F-4D97-AF65-F5344CB8AC3E}">
        <p14:creationId xmlns:p14="http://schemas.microsoft.com/office/powerpoint/2010/main" val="344729818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58A82CD2-C730-9F4B-9365-0BCB1639B427}" type="datetimeFigureOut">
              <a:rPr lang="en-US" smtClean="0"/>
              <a:t>11/15/20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BD0D551-5BF1-D34C-9046-6D458F1FB6C6}" type="slidenum">
              <a:rPr lang="en-US" smtClean="0"/>
              <a:t>‹#›</a:t>
            </a:fld>
            <a:endParaRPr lang="en-US"/>
          </a:p>
        </p:txBody>
      </p:sp>
    </p:spTree>
    <p:extLst>
      <p:ext uri="{BB962C8B-B14F-4D97-AF65-F5344CB8AC3E}">
        <p14:creationId xmlns:p14="http://schemas.microsoft.com/office/powerpoint/2010/main" val="2435659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xStyles>
    <p:titleStyle>
      <a:lvl1pPr algn="ctr" defTabSz="457153"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8.jpg"/><Relationship Id="rId7" Type="http://schemas.openxmlformats.org/officeDocument/2006/relationships/image" Target="../media/image15.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2.jpg"/><Relationship Id="rId4" Type="http://schemas.openxmlformats.org/officeDocument/2006/relationships/image" Target="../media/image13.jpg"/></Relationships>
</file>

<file path=ppt/slides/_rels/slide6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somalicorpus.com/"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130426"/>
            <a:ext cx="9143999" cy="1470025"/>
          </a:xfrm>
        </p:spPr>
        <p:txBody>
          <a:bodyPr>
            <a:normAutofit fontScale="90000"/>
          </a:bodyPr>
          <a:lstStyle/>
          <a:p>
            <a:br>
              <a:rPr lang="en-GB" sz="3200" dirty="0"/>
            </a:br>
            <a:br>
              <a:rPr lang="en-GB" sz="3200" dirty="0"/>
            </a:br>
            <a:r>
              <a:rPr lang="en-GB" sz="3200" dirty="0"/>
              <a:t> Somaliland: a nation in transformation</a:t>
            </a:r>
            <a:br>
              <a:rPr lang="en-GB" sz="3200" dirty="0"/>
            </a:br>
            <a:r>
              <a:rPr lang="en-GB" sz="3200" i="1" dirty="0"/>
              <a:t>How the emerging technology is shaping our future</a:t>
            </a:r>
            <a:br>
              <a:rPr lang="en-GB" sz="3200" i="1" dirty="0"/>
            </a:br>
            <a:br>
              <a:rPr lang="en-GB" sz="3200" i="1" dirty="0"/>
            </a:br>
            <a:r>
              <a:rPr lang="en-GB" sz="3200" dirty="0"/>
              <a:t> </a:t>
            </a:r>
            <a:br>
              <a:rPr lang="en-GB" sz="3200" dirty="0"/>
            </a:br>
            <a:r>
              <a:rPr lang="en-GB" sz="3200" dirty="0"/>
              <a:t> </a:t>
            </a:r>
          </a:p>
        </p:txBody>
      </p:sp>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pic>
        <p:nvPicPr>
          <p:cNvPr id="4" name="Picture 3" descr="official logo+Upda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698462" cy="1309485"/>
          </a:xfrm>
          <a:prstGeom prst="rect">
            <a:avLst/>
          </a:prstGeom>
        </p:spPr>
      </p:pic>
      <p:pic>
        <p:nvPicPr>
          <p:cNvPr id="8" name="Picture 7" descr="HC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8981" y="0"/>
            <a:ext cx="1305020" cy="1257176"/>
          </a:xfrm>
          <a:prstGeom prst="rect">
            <a:avLst/>
          </a:prstGeom>
        </p:spPr>
      </p:pic>
      <p:sp>
        <p:nvSpPr>
          <p:cNvPr id="9" name="Rectangle 8"/>
          <p:cNvSpPr/>
          <p:nvPr/>
        </p:nvSpPr>
        <p:spPr>
          <a:xfrm>
            <a:off x="1" y="940153"/>
            <a:ext cx="9144000" cy="369332"/>
          </a:xfrm>
          <a:prstGeom prst="rect">
            <a:avLst/>
          </a:prstGeom>
        </p:spPr>
        <p:txBody>
          <a:bodyPr wrap="square">
            <a:spAutoFit/>
          </a:bodyPr>
          <a:lstStyle/>
          <a:p>
            <a:pPr algn="ctr"/>
            <a:r>
              <a:rPr lang="en-US" dirty="0"/>
              <a:t>______________________________________________________________________________</a:t>
            </a:r>
          </a:p>
        </p:txBody>
      </p:sp>
      <p:sp>
        <p:nvSpPr>
          <p:cNvPr id="10" name="Title 1"/>
          <p:cNvSpPr txBox="1">
            <a:spLocks/>
          </p:cNvSpPr>
          <p:nvPr/>
        </p:nvSpPr>
        <p:spPr>
          <a:xfrm>
            <a:off x="838200" y="3922184"/>
            <a:ext cx="7772400" cy="1470025"/>
          </a:xfrm>
          <a:prstGeom prst="rect">
            <a:avLst/>
          </a:prstGeom>
        </p:spPr>
        <p:txBody>
          <a:bodyPr vert="horz" lIns="91430" tIns="45715" rIns="91430" bIns="45715" rtlCol="0" anchor="ctr">
            <a:normAutofit lnSpcReduction="10000"/>
          </a:bodyPr>
          <a:lstStyle>
            <a:lvl1pPr algn="ctr" defTabSz="457153" rtl="0" eaLnBrk="1" latinLnBrk="0" hangingPunct="1">
              <a:spcBef>
                <a:spcPct val="0"/>
              </a:spcBef>
              <a:buNone/>
              <a:defRPr sz="4400" kern="1200">
                <a:solidFill>
                  <a:schemeClr val="tx1"/>
                </a:solidFill>
                <a:latin typeface="+mj-lt"/>
                <a:ea typeface="+mj-ea"/>
                <a:cs typeface="+mj-cs"/>
              </a:defRPr>
            </a:lvl1pPr>
          </a:lstStyle>
          <a:p>
            <a:r>
              <a:rPr lang="en-US" sz="2400" dirty="0"/>
              <a:t>Dr. Jama Musse Jama</a:t>
            </a:r>
          </a:p>
          <a:p>
            <a:r>
              <a:rPr lang="en-US" sz="2400" dirty="0"/>
              <a:t> </a:t>
            </a:r>
          </a:p>
          <a:p>
            <a:r>
              <a:rPr lang="en-US" sz="2400" dirty="0"/>
              <a:t>Somaliland ICT Conference 2020</a:t>
            </a:r>
          </a:p>
          <a:p>
            <a:r>
              <a:rPr lang="en-US" sz="2400" dirty="0"/>
              <a:t>15 November 2020</a:t>
            </a:r>
          </a:p>
        </p:txBody>
      </p:sp>
    </p:spTree>
    <p:extLst>
      <p:ext uri="{BB962C8B-B14F-4D97-AF65-F5344CB8AC3E}">
        <p14:creationId xmlns:p14="http://schemas.microsoft.com/office/powerpoint/2010/main" val="37285541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1. What is the Fourth Industrial Revolution?</a:t>
            </a:r>
          </a:p>
        </p:txBody>
      </p:sp>
      <p:sp>
        <p:nvSpPr>
          <p:cNvPr id="7" name="AutoShape 1">
            <a:extLst>
              <a:ext uri="{FF2B5EF4-FFF2-40B4-BE49-F238E27FC236}">
                <a16:creationId xmlns:a16="http://schemas.microsoft.com/office/drawing/2014/main" id="{A64B45C9-0B7D-4E4D-9D53-8E6A5ED59561}"/>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326554A6-EFA1-0A43-A632-360840C36AFA}"/>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192356509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fontScale="92500"/>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endParaRPr lang="en-GB" dirty="0"/>
          </a:p>
          <a:p>
            <a:pPr algn="l"/>
            <a:r>
              <a:rPr lang="en-GB" dirty="0"/>
              <a:t>The Fourth Industrial Revolution, also known as Industry 4.0, involves the adoption of cyber-physical systems like the Internet of Things (IoT) and Internet of Systems (</a:t>
            </a:r>
            <a:r>
              <a:rPr lang="en-GB" dirty="0" err="1"/>
              <a:t>IoS</a:t>
            </a:r>
            <a:r>
              <a:rPr lang="en-GB" dirty="0"/>
              <a:t>)</a:t>
            </a:r>
          </a:p>
          <a:p>
            <a:pPr marL="342900" indent="-342900" algn="l">
              <a:buFont typeface="Arial" panose="020B0604020202020204" pitchFamily="34" charset="0"/>
              <a:buChar char="•"/>
            </a:pPr>
            <a:endParaRPr lang="en-US" sz="2400" dirty="0"/>
          </a:p>
          <a:p>
            <a:pPr algn="l"/>
            <a:endParaRPr lang="en-US" sz="2400" dirty="0"/>
          </a:p>
        </p:txBody>
      </p:sp>
      <p:sp>
        <p:nvSpPr>
          <p:cNvPr id="7" name="AutoShape 1">
            <a:extLst>
              <a:ext uri="{FF2B5EF4-FFF2-40B4-BE49-F238E27FC236}">
                <a16:creationId xmlns:a16="http://schemas.microsoft.com/office/drawing/2014/main" id="{56936FCA-5B4A-3B49-9AAB-12D2138B8C30}"/>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ADF59786-8BAA-1746-B460-C2B0C0E64366}"/>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412625469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7"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The 4</a:t>
            </a:r>
            <a:r>
              <a:rPr lang="en-GB" sz="3200" baseline="30000" dirty="0"/>
              <a:t>th</a:t>
            </a:r>
            <a:r>
              <a:rPr lang="en-GB" sz="3200" dirty="0"/>
              <a:t> Revolution</a:t>
            </a:r>
            <a:endParaRPr lang="en-GB" sz="2400" i="1" dirty="0"/>
          </a:p>
        </p:txBody>
      </p:sp>
      <p:sp>
        <p:nvSpPr>
          <p:cNvPr id="19" name="Content Placeholder 2"/>
          <p:cNvSpPr txBox="1">
            <a:spLocks/>
          </p:cNvSpPr>
          <p:nvPr/>
        </p:nvSpPr>
        <p:spPr>
          <a:xfrm>
            <a:off x="880533" y="5554133"/>
            <a:ext cx="8263467" cy="1303867"/>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_______________________________________</a:t>
            </a:r>
          </a:p>
          <a:p>
            <a:pPr marL="0" indent="0">
              <a:buFont typeface="Arial"/>
              <a:buNone/>
            </a:pPr>
            <a:r>
              <a:rPr lang="en-US" sz="1500" dirty="0"/>
              <a:t>Dr. Jama Musse Jama | </a:t>
            </a:r>
            <a:r>
              <a:rPr lang="en-US" sz="1500" dirty="0" err="1"/>
              <a:t>jama@redsea-online.org</a:t>
            </a:r>
            <a:r>
              <a:rPr lang="en-US" sz="1500" dirty="0"/>
              <a:t>| 2020 – twitter: @</a:t>
            </a:r>
            <a:r>
              <a:rPr lang="en-US" sz="1500" dirty="0" err="1"/>
              <a:t>JamaMusse</a:t>
            </a:r>
            <a:endParaRPr lang="en-US" sz="1500" dirty="0"/>
          </a:p>
          <a:p>
            <a:pPr marL="0" indent="0">
              <a:buFont typeface="Arial"/>
              <a:buNone/>
            </a:pPr>
            <a:r>
              <a:rPr lang="en-US" sz="1500" dirty="0" err="1"/>
              <a:t>Xarunta</a:t>
            </a:r>
            <a:r>
              <a:rPr lang="en-US" sz="1500" dirty="0"/>
              <a:t> </a:t>
            </a:r>
            <a:r>
              <a:rPr lang="en-US" sz="1500" dirty="0" err="1"/>
              <a:t>Dhaqanka</a:t>
            </a:r>
            <a:r>
              <a:rPr lang="en-US" sz="1500" dirty="0"/>
              <a:t> </a:t>
            </a:r>
            <a:r>
              <a:rPr lang="en-US" sz="1500" dirty="0" err="1"/>
              <a:t>ee</a:t>
            </a:r>
            <a:r>
              <a:rPr lang="en-US" sz="1500" dirty="0"/>
              <a:t> Hargeysa | Hargeysa Cultural Centre</a:t>
            </a:r>
          </a:p>
        </p:txBody>
      </p:sp>
      <p:pic>
        <p:nvPicPr>
          <p:cNvPr id="2" name="Picture 1">
            <a:extLst>
              <a:ext uri="{FF2B5EF4-FFF2-40B4-BE49-F238E27FC236}">
                <a16:creationId xmlns:a16="http://schemas.microsoft.com/office/drawing/2014/main" id="{3C84E473-1F0E-5C47-86FC-92099794320E}"/>
              </a:ext>
            </a:extLst>
          </p:cNvPr>
          <p:cNvPicPr>
            <a:picLocks noChangeAspect="1"/>
          </p:cNvPicPr>
          <p:nvPr/>
        </p:nvPicPr>
        <p:blipFill>
          <a:blip r:embed="rId3"/>
          <a:stretch>
            <a:fillRect/>
          </a:stretch>
        </p:blipFill>
        <p:spPr>
          <a:xfrm>
            <a:off x="0" y="909204"/>
            <a:ext cx="9144000" cy="5039591"/>
          </a:xfrm>
          <a:prstGeom prst="rect">
            <a:avLst/>
          </a:prstGeom>
        </p:spPr>
      </p:pic>
    </p:spTree>
    <p:extLst>
      <p:ext uri="{BB962C8B-B14F-4D97-AF65-F5344CB8AC3E}">
        <p14:creationId xmlns:p14="http://schemas.microsoft.com/office/powerpoint/2010/main" val="74639497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7"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Internet of things (IoT)</a:t>
            </a:r>
            <a:endParaRPr lang="en-GB" sz="2400" i="1" dirty="0"/>
          </a:p>
        </p:txBody>
      </p:sp>
      <p:sp>
        <p:nvSpPr>
          <p:cNvPr id="19" name="Content Placeholder 2"/>
          <p:cNvSpPr txBox="1">
            <a:spLocks/>
          </p:cNvSpPr>
          <p:nvPr/>
        </p:nvSpPr>
        <p:spPr>
          <a:xfrm>
            <a:off x="880533" y="5554133"/>
            <a:ext cx="8263467" cy="1303867"/>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_______________________________________</a:t>
            </a:r>
          </a:p>
          <a:p>
            <a:pPr marL="0" indent="0">
              <a:buFont typeface="Arial"/>
              <a:buNone/>
            </a:pPr>
            <a:r>
              <a:rPr lang="en-US" sz="1500" dirty="0"/>
              <a:t>Dr. Jama Musse Jama | </a:t>
            </a:r>
            <a:r>
              <a:rPr lang="en-US" sz="1500" dirty="0" err="1"/>
              <a:t>jama@redsea-online.org</a:t>
            </a:r>
            <a:r>
              <a:rPr lang="en-US" sz="1500" dirty="0"/>
              <a:t>| 2020 – twitter: @</a:t>
            </a:r>
            <a:r>
              <a:rPr lang="en-US" sz="1500" dirty="0" err="1"/>
              <a:t>JamaMusse</a:t>
            </a:r>
            <a:endParaRPr lang="en-US" sz="1500" dirty="0"/>
          </a:p>
          <a:p>
            <a:pPr marL="0" indent="0">
              <a:buFont typeface="Arial"/>
              <a:buNone/>
            </a:pPr>
            <a:r>
              <a:rPr lang="en-US" sz="1500" dirty="0" err="1"/>
              <a:t>Xarunta</a:t>
            </a:r>
            <a:r>
              <a:rPr lang="en-US" sz="1500" dirty="0"/>
              <a:t> </a:t>
            </a:r>
            <a:r>
              <a:rPr lang="en-US" sz="1500" dirty="0" err="1"/>
              <a:t>Dhaqanka</a:t>
            </a:r>
            <a:r>
              <a:rPr lang="en-US" sz="1500" dirty="0"/>
              <a:t> </a:t>
            </a:r>
            <a:r>
              <a:rPr lang="en-US" sz="1500" dirty="0" err="1"/>
              <a:t>ee</a:t>
            </a:r>
            <a:r>
              <a:rPr lang="en-US" sz="1500" dirty="0"/>
              <a:t> Hargeysa | Hargeysa Cultural Centre</a:t>
            </a:r>
          </a:p>
        </p:txBody>
      </p:sp>
      <p:pic>
        <p:nvPicPr>
          <p:cNvPr id="3" name="Picture 2">
            <a:extLst>
              <a:ext uri="{FF2B5EF4-FFF2-40B4-BE49-F238E27FC236}">
                <a16:creationId xmlns:a16="http://schemas.microsoft.com/office/drawing/2014/main" id="{978184BD-475A-2846-816C-B35BF38EDAA3}"/>
              </a:ext>
            </a:extLst>
          </p:cNvPr>
          <p:cNvPicPr>
            <a:picLocks noChangeAspect="1"/>
          </p:cNvPicPr>
          <p:nvPr/>
        </p:nvPicPr>
        <p:blipFill>
          <a:blip r:embed="rId3"/>
          <a:stretch>
            <a:fillRect/>
          </a:stretch>
        </p:blipFill>
        <p:spPr>
          <a:xfrm>
            <a:off x="1984654" y="1049866"/>
            <a:ext cx="5932270" cy="4953935"/>
          </a:xfrm>
          <a:prstGeom prst="rect">
            <a:avLst/>
          </a:prstGeom>
        </p:spPr>
      </p:pic>
    </p:spTree>
    <p:extLst>
      <p:ext uri="{BB962C8B-B14F-4D97-AF65-F5344CB8AC3E}">
        <p14:creationId xmlns:p14="http://schemas.microsoft.com/office/powerpoint/2010/main" val="13807078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7"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Internet of systems (</a:t>
            </a:r>
            <a:r>
              <a:rPr lang="en-GB" sz="3200" dirty="0" err="1"/>
              <a:t>IoS</a:t>
            </a:r>
            <a:r>
              <a:rPr lang="en-GB" sz="3200" dirty="0"/>
              <a:t>)</a:t>
            </a:r>
            <a:endParaRPr lang="en-GB" sz="2400" i="1" dirty="0"/>
          </a:p>
        </p:txBody>
      </p:sp>
      <p:sp>
        <p:nvSpPr>
          <p:cNvPr id="19" name="Content Placeholder 2"/>
          <p:cNvSpPr txBox="1">
            <a:spLocks/>
          </p:cNvSpPr>
          <p:nvPr/>
        </p:nvSpPr>
        <p:spPr>
          <a:xfrm>
            <a:off x="880533" y="5554133"/>
            <a:ext cx="8263467" cy="1303867"/>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_______________________________________</a:t>
            </a:r>
          </a:p>
          <a:p>
            <a:pPr marL="0" indent="0">
              <a:buFont typeface="Arial"/>
              <a:buNone/>
            </a:pPr>
            <a:r>
              <a:rPr lang="en-US" sz="1500" dirty="0"/>
              <a:t>Dr. Jama Musse Jama | </a:t>
            </a:r>
            <a:r>
              <a:rPr lang="en-US" sz="1500" dirty="0" err="1"/>
              <a:t>jama@redsea-online.org</a:t>
            </a:r>
            <a:r>
              <a:rPr lang="en-US" sz="1500" dirty="0"/>
              <a:t>| 2020 – twitter: @</a:t>
            </a:r>
            <a:r>
              <a:rPr lang="en-US" sz="1500" dirty="0" err="1"/>
              <a:t>JamaMusse</a:t>
            </a:r>
            <a:endParaRPr lang="en-US" sz="1500" dirty="0"/>
          </a:p>
          <a:p>
            <a:pPr marL="0" indent="0">
              <a:buFont typeface="Arial"/>
              <a:buNone/>
            </a:pPr>
            <a:r>
              <a:rPr lang="en-US" sz="1500" dirty="0" err="1"/>
              <a:t>Xarunta</a:t>
            </a:r>
            <a:r>
              <a:rPr lang="en-US" sz="1500" dirty="0"/>
              <a:t> </a:t>
            </a:r>
            <a:r>
              <a:rPr lang="en-US" sz="1500" dirty="0" err="1"/>
              <a:t>Dhaqanka</a:t>
            </a:r>
            <a:r>
              <a:rPr lang="en-US" sz="1500" dirty="0"/>
              <a:t> </a:t>
            </a:r>
            <a:r>
              <a:rPr lang="en-US" sz="1500" dirty="0" err="1"/>
              <a:t>ee</a:t>
            </a:r>
            <a:r>
              <a:rPr lang="en-US" sz="1500" dirty="0"/>
              <a:t> Hargeysa | Hargeysa Cultural Centre</a:t>
            </a:r>
          </a:p>
        </p:txBody>
      </p:sp>
      <p:pic>
        <p:nvPicPr>
          <p:cNvPr id="2" name="Picture 1">
            <a:extLst>
              <a:ext uri="{FF2B5EF4-FFF2-40B4-BE49-F238E27FC236}">
                <a16:creationId xmlns:a16="http://schemas.microsoft.com/office/drawing/2014/main" id="{B1626CC8-5C79-1F47-840F-0F0532437E2D}"/>
              </a:ext>
            </a:extLst>
          </p:cNvPr>
          <p:cNvPicPr>
            <a:picLocks noChangeAspect="1"/>
          </p:cNvPicPr>
          <p:nvPr/>
        </p:nvPicPr>
        <p:blipFill>
          <a:blip r:embed="rId3"/>
          <a:stretch>
            <a:fillRect/>
          </a:stretch>
        </p:blipFill>
        <p:spPr>
          <a:xfrm>
            <a:off x="865035" y="1363853"/>
            <a:ext cx="8187052" cy="4466371"/>
          </a:xfrm>
          <a:prstGeom prst="rect">
            <a:avLst/>
          </a:prstGeom>
        </p:spPr>
      </p:pic>
    </p:spTree>
    <p:extLst>
      <p:ext uri="{BB962C8B-B14F-4D97-AF65-F5344CB8AC3E}">
        <p14:creationId xmlns:p14="http://schemas.microsoft.com/office/powerpoint/2010/main" val="56134047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7"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Smart devices</a:t>
            </a:r>
            <a:endParaRPr lang="en-GB" sz="2400" i="1" dirty="0"/>
          </a:p>
        </p:txBody>
      </p:sp>
      <p:sp>
        <p:nvSpPr>
          <p:cNvPr id="19" name="Content Placeholder 2"/>
          <p:cNvSpPr txBox="1">
            <a:spLocks/>
          </p:cNvSpPr>
          <p:nvPr/>
        </p:nvSpPr>
        <p:spPr>
          <a:xfrm>
            <a:off x="880533" y="5554133"/>
            <a:ext cx="8263467" cy="1303867"/>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_______________________________________</a:t>
            </a:r>
          </a:p>
          <a:p>
            <a:pPr marL="0" indent="0">
              <a:buFont typeface="Arial"/>
              <a:buNone/>
            </a:pPr>
            <a:r>
              <a:rPr lang="en-US" sz="1500" dirty="0"/>
              <a:t>Dr. Jama Musse Jama | </a:t>
            </a:r>
            <a:r>
              <a:rPr lang="en-US" sz="1500" dirty="0" err="1"/>
              <a:t>jama@redsea-online.org</a:t>
            </a:r>
            <a:r>
              <a:rPr lang="en-US" sz="1500" dirty="0"/>
              <a:t>| 2020 – twitter: @</a:t>
            </a:r>
            <a:r>
              <a:rPr lang="en-US" sz="1500" dirty="0" err="1"/>
              <a:t>JamaMusse</a:t>
            </a:r>
            <a:endParaRPr lang="en-US" sz="1500" dirty="0"/>
          </a:p>
          <a:p>
            <a:pPr marL="0" indent="0">
              <a:buFont typeface="Arial"/>
              <a:buNone/>
            </a:pPr>
            <a:r>
              <a:rPr lang="en-US" sz="1500" dirty="0" err="1"/>
              <a:t>Xarunta</a:t>
            </a:r>
            <a:r>
              <a:rPr lang="en-US" sz="1500" dirty="0"/>
              <a:t> </a:t>
            </a:r>
            <a:r>
              <a:rPr lang="en-US" sz="1500" dirty="0" err="1"/>
              <a:t>Dhaqanka</a:t>
            </a:r>
            <a:r>
              <a:rPr lang="en-US" sz="1500" dirty="0"/>
              <a:t> </a:t>
            </a:r>
            <a:r>
              <a:rPr lang="en-US" sz="1500" dirty="0" err="1"/>
              <a:t>ee</a:t>
            </a:r>
            <a:r>
              <a:rPr lang="en-US" sz="1500" dirty="0"/>
              <a:t> Hargeysa | Hargeysa Cultural Centre</a:t>
            </a:r>
          </a:p>
        </p:txBody>
      </p:sp>
      <p:pic>
        <p:nvPicPr>
          <p:cNvPr id="3" name="Picture 2">
            <a:extLst>
              <a:ext uri="{FF2B5EF4-FFF2-40B4-BE49-F238E27FC236}">
                <a16:creationId xmlns:a16="http://schemas.microsoft.com/office/drawing/2014/main" id="{A04F18AB-0EEA-474F-8D80-593DC969CDD1}"/>
              </a:ext>
            </a:extLst>
          </p:cNvPr>
          <p:cNvPicPr>
            <a:picLocks noChangeAspect="1"/>
          </p:cNvPicPr>
          <p:nvPr/>
        </p:nvPicPr>
        <p:blipFill>
          <a:blip r:embed="rId3"/>
          <a:stretch>
            <a:fillRect/>
          </a:stretch>
        </p:blipFill>
        <p:spPr>
          <a:xfrm>
            <a:off x="880532" y="1049866"/>
            <a:ext cx="8263468" cy="4854988"/>
          </a:xfrm>
          <a:prstGeom prst="rect">
            <a:avLst/>
          </a:prstGeom>
        </p:spPr>
      </p:pic>
    </p:spTree>
    <p:extLst>
      <p:ext uri="{BB962C8B-B14F-4D97-AF65-F5344CB8AC3E}">
        <p14:creationId xmlns:p14="http://schemas.microsoft.com/office/powerpoint/2010/main" val="205684466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4</a:t>
            </a:r>
            <a:r>
              <a:rPr lang="en-US" sz="3200" baseline="30000" dirty="0">
                <a:solidFill>
                  <a:srgbClr val="FF6600"/>
                </a:solidFill>
              </a:rPr>
              <a:t>th</a:t>
            </a:r>
            <a:r>
              <a:rPr lang="en-US" sz="3200" dirty="0">
                <a:solidFill>
                  <a:srgbClr val="FF6600"/>
                </a:solidFill>
              </a:rPr>
              <a:t> Industrial revolution</a:t>
            </a:r>
          </a:p>
        </p:txBody>
      </p:sp>
      <p:sp>
        <p:nvSpPr>
          <p:cNvPr id="17"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The fourth revolution is driven by</a:t>
            </a:r>
            <a:endParaRPr lang="en-GB" sz="2400" i="1" dirty="0"/>
          </a:p>
        </p:txBody>
      </p:sp>
      <p:sp>
        <p:nvSpPr>
          <p:cNvPr id="19" name="Content Placeholder 2"/>
          <p:cNvSpPr txBox="1">
            <a:spLocks/>
          </p:cNvSpPr>
          <p:nvPr/>
        </p:nvSpPr>
        <p:spPr>
          <a:xfrm>
            <a:off x="880533" y="5554133"/>
            <a:ext cx="8263467" cy="1303867"/>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_______________________________________</a:t>
            </a:r>
          </a:p>
          <a:p>
            <a:pPr marL="0" indent="0">
              <a:buFont typeface="Arial"/>
              <a:buNone/>
            </a:pPr>
            <a:r>
              <a:rPr lang="en-US" sz="1500" dirty="0"/>
              <a:t>Dr. Jama Musse Jama | </a:t>
            </a:r>
            <a:r>
              <a:rPr lang="en-US" sz="1500" dirty="0" err="1"/>
              <a:t>jama@redsea-online.org</a:t>
            </a:r>
            <a:r>
              <a:rPr lang="en-US" sz="1500" dirty="0"/>
              <a:t>| 2020 – twitter: @</a:t>
            </a:r>
            <a:r>
              <a:rPr lang="en-US" sz="1500" dirty="0" err="1"/>
              <a:t>JamaMusse</a:t>
            </a:r>
            <a:endParaRPr lang="en-US" sz="1500" dirty="0"/>
          </a:p>
          <a:p>
            <a:pPr marL="0" indent="0">
              <a:buFont typeface="Arial"/>
              <a:buNone/>
            </a:pPr>
            <a:r>
              <a:rPr lang="en-US" sz="1500" dirty="0" err="1"/>
              <a:t>Xarunta</a:t>
            </a:r>
            <a:r>
              <a:rPr lang="en-US" sz="1500" dirty="0"/>
              <a:t> </a:t>
            </a:r>
            <a:r>
              <a:rPr lang="en-US" sz="1500" dirty="0" err="1"/>
              <a:t>Dhaqanka</a:t>
            </a:r>
            <a:r>
              <a:rPr lang="en-US" sz="1500" dirty="0"/>
              <a:t> </a:t>
            </a:r>
            <a:r>
              <a:rPr lang="en-US" sz="1500" dirty="0" err="1"/>
              <a:t>ee</a:t>
            </a:r>
            <a:r>
              <a:rPr lang="en-US" sz="1500" dirty="0"/>
              <a:t> Hargeysa | Hargeysa Cultural Centre</a:t>
            </a:r>
          </a:p>
        </p:txBody>
      </p:sp>
    </p:spTree>
    <p:extLst>
      <p:ext uri="{BB962C8B-B14F-4D97-AF65-F5344CB8AC3E}">
        <p14:creationId xmlns:p14="http://schemas.microsoft.com/office/powerpoint/2010/main" val="2870735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4</a:t>
            </a:r>
            <a:r>
              <a:rPr lang="en-US" sz="3200" baseline="30000" dirty="0">
                <a:solidFill>
                  <a:srgbClr val="FF6600"/>
                </a:solidFill>
              </a:rPr>
              <a:t>th</a:t>
            </a:r>
            <a:r>
              <a:rPr lang="en-US" sz="3200" dirty="0">
                <a:solidFill>
                  <a:srgbClr val="FF6600"/>
                </a:solidFill>
              </a:rPr>
              <a:t> Industrial revolution</a:t>
            </a:r>
          </a:p>
        </p:txBody>
      </p:sp>
      <p:sp>
        <p:nvSpPr>
          <p:cNvPr id="17"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The fourth revolution is driven by</a:t>
            </a:r>
            <a:endParaRPr lang="en-GB" sz="2400" i="1" dirty="0"/>
          </a:p>
        </p:txBody>
      </p:sp>
      <p:sp>
        <p:nvSpPr>
          <p:cNvPr id="19" name="Content Placeholder 2"/>
          <p:cNvSpPr txBox="1">
            <a:spLocks/>
          </p:cNvSpPr>
          <p:nvPr/>
        </p:nvSpPr>
        <p:spPr>
          <a:xfrm>
            <a:off x="880533" y="5554133"/>
            <a:ext cx="8263467" cy="1303867"/>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_______________________________________</a:t>
            </a:r>
          </a:p>
          <a:p>
            <a:pPr marL="0" indent="0">
              <a:buFont typeface="Arial"/>
              <a:buNone/>
            </a:pPr>
            <a:r>
              <a:rPr lang="en-US" sz="1500" dirty="0"/>
              <a:t>Dr. Jama Musse Jama | </a:t>
            </a:r>
            <a:r>
              <a:rPr lang="en-US" sz="1500" dirty="0" err="1"/>
              <a:t>jama@redsea-online.org</a:t>
            </a:r>
            <a:r>
              <a:rPr lang="en-US" sz="1500" dirty="0"/>
              <a:t>| 2020 – twitter: @</a:t>
            </a:r>
            <a:r>
              <a:rPr lang="en-US" sz="1500" dirty="0" err="1"/>
              <a:t>JamaMusse</a:t>
            </a:r>
            <a:endParaRPr lang="en-US" sz="1500" dirty="0"/>
          </a:p>
          <a:p>
            <a:pPr marL="0" indent="0">
              <a:buFont typeface="Arial"/>
              <a:buNone/>
            </a:pPr>
            <a:r>
              <a:rPr lang="en-US" sz="1500" dirty="0" err="1"/>
              <a:t>Xarunta</a:t>
            </a:r>
            <a:r>
              <a:rPr lang="en-US" sz="1500" dirty="0"/>
              <a:t> </a:t>
            </a:r>
            <a:r>
              <a:rPr lang="en-US" sz="1500" dirty="0" err="1"/>
              <a:t>Dhaqanka</a:t>
            </a:r>
            <a:r>
              <a:rPr lang="en-US" sz="1500" dirty="0"/>
              <a:t> </a:t>
            </a:r>
            <a:r>
              <a:rPr lang="en-US" sz="1500" dirty="0" err="1"/>
              <a:t>ee</a:t>
            </a:r>
            <a:r>
              <a:rPr lang="en-US" sz="1500" dirty="0"/>
              <a:t> Hargeysa | Hargeysa Cultural Centre</a:t>
            </a:r>
          </a:p>
        </p:txBody>
      </p:sp>
      <p:sp>
        <p:nvSpPr>
          <p:cNvPr id="7" name="Teardrop 6">
            <a:extLst>
              <a:ext uri="{FF2B5EF4-FFF2-40B4-BE49-F238E27FC236}">
                <a16:creationId xmlns:a16="http://schemas.microsoft.com/office/drawing/2014/main" id="{63A83B95-14A9-0F44-92E1-AC8E9DC4CC99}"/>
              </a:ext>
            </a:extLst>
          </p:cNvPr>
          <p:cNvSpPr/>
          <p:nvPr/>
        </p:nvSpPr>
        <p:spPr>
          <a:xfrm>
            <a:off x="1095592" y="1929250"/>
            <a:ext cx="2624003" cy="1303867"/>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High speed internet</a:t>
            </a:r>
          </a:p>
        </p:txBody>
      </p:sp>
    </p:spTree>
    <p:extLst>
      <p:ext uri="{BB962C8B-B14F-4D97-AF65-F5344CB8AC3E}">
        <p14:creationId xmlns:p14="http://schemas.microsoft.com/office/powerpoint/2010/main" val="93443959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4</a:t>
            </a:r>
            <a:r>
              <a:rPr lang="en-US" sz="3200" baseline="30000" dirty="0">
                <a:solidFill>
                  <a:srgbClr val="FF6600"/>
                </a:solidFill>
              </a:rPr>
              <a:t>th</a:t>
            </a:r>
            <a:r>
              <a:rPr lang="en-US" sz="3200" dirty="0">
                <a:solidFill>
                  <a:srgbClr val="FF6600"/>
                </a:solidFill>
              </a:rPr>
              <a:t> Industrial revolution</a:t>
            </a:r>
          </a:p>
        </p:txBody>
      </p:sp>
      <p:sp>
        <p:nvSpPr>
          <p:cNvPr id="17"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The fourth revolution is driven by</a:t>
            </a:r>
            <a:endParaRPr lang="en-GB" sz="2400" i="1" dirty="0"/>
          </a:p>
        </p:txBody>
      </p:sp>
      <p:sp>
        <p:nvSpPr>
          <p:cNvPr id="19" name="Content Placeholder 2"/>
          <p:cNvSpPr txBox="1">
            <a:spLocks/>
          </p:cNvSpPr>
          <p:nvPr/>
        </p:nvSpPr>
        <p:spPr>
          <a:xfrm>
            <a:off x="880533" y="5554133"/>
            <a:ext cx="8263467" cy="1303867"/>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_______________________________________</a:t>
            </a:r>
          </a:p>
          <a:p>
            <a:pPr marL="0" indent="0">
              <a:buFont typeface="Arial"/>
              <a:buNone/>
            </a:pPr>
            <a:r>
              <a:rPr lang="en-US" sz="1500" dirty="0"/>
              <a:t>Dr. Jama Musse Jama | </a:t>
            </a:r>
            <a:r>
              <a:rPr lang="en-US" sz="1500" dirty="0" err="1"/>
              <a:t>jama@redsea-online.org</a:t>
            </a:r>
            <a:r>
              <a:rPr lang="en-US" sz="1500" dirty="0"/>
              <a:t>| 2020 – twitter: @</a:t>
            </a:r>
            <a:r>
              <a:rPr lang="en-US" sz="1500" dirty="0" err="1"/>
              <a:t>JamaMusse</a:t>
            </a:r>
            <a:endParaRPr lang="en-US" sz="1500" dirty="0"/>
          </a:p>
          <a:p>
            <a:pPr marL="0" indent="0">
              <a:buFont typeface="Arial"/>
              <a:buNone/>
            </a:pPr>
            <a:r>
              <a:rPr lang="en-US" sz="1500" dirty="0" err="1"/>
              <a:t>Xarunta</a:t>
            </a:r>
            <a:r>
              <a:rPr lang="en-US" sz="1500" dirty="0"/>
              <a:t> </a:t>
            </a:r>
            <a:r>
              <a:rPr lang="en-US" sz="1500" dirty="0" err="1"/>
              <a:t>Dhaqanka</a:t>
            </a:r>
            <a:r>
              <a:rPr lang="en-US" sz="1500" dirty="0"/>
              <a:t> </a:t>
            </a:r>
            <a:r>
              <a:rPr lang="en-US" sz="1500" dirty="0" err="1"/>
              <a:t>ee</a:t>
            </a:r>
            <a:r>
              <a:rPr lang="en-US" sz="1500" dirty="0"/>
              <a:t> Hargeysa | Hargeysa Cultural Centre</a:t>
            </a:r>
          </a:p>
        </p:txBody>
      </p:sp>
      <p:sp>
        <p:nvSpPr>
          <p:cNvPr id="7" name="Teardrop 6">
            <a:extLst>
              <a:ext uri="{FF2B5EF4-FFF2-40B4-BE49-F238E27FC236}">
                <a16:creationId xmlns:a16="http://schemas.microsoft.com/office/drawing/2014/main" id="{63A83B95-14A9-0F44-92E1-AC8E9DC4CC99}"/>
              </a:ext>
            </a:extLst>
          </p:cNvPr>
          <p:cNvSpPr/>
          <p:nvPr/>
        </p:nvSpPr>
        <p:spPr>
          <a:xfrm>
            <a:off x="1095592" y="1929250"/>
            <a:ext cx="2624003" cy="1303867"/>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High speed internet</a:t>
            </a:r>
          </a:p>
        </p:txBody>
      </p:sp>
      <p:sp>
        <p:nvSpPr>
          <p:cNvPr id="8" name="Teardrop 7">
            <a:extLst>
              <a:ext uri="{FF2B5EF4-FFF2-40B4-BE49-F238E27FC236}">
                <a16:creationId xmlns:a16="http://schemas.microsoft.com/office/drawing/2014/main" id="{23D67BDB-AB86-C34D-BE28-8D22CB6833F7}"/>
              </a:ext>
            </a:extLst>
          </p:cNvPr>
          <p:cNvSpPr/>
          <p:nvPr/>
        </p:nvSpPr>
        <p:spPr>
          <a:xfrm>
            <a:off x="5487578" y="4202124"/>
            <a:ext cx="2624003" cy="1303867"/>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AI and automation</a:t>
            </a:r>
          </a:p>
        </p:txBody>
      </p:sp>
    </p:spTree>
    <p:extLst>
      <p:ext uri="{BB962C8B-B14F-4D97-AF65-F5344CB8AC3E}">
        <p14:creationId xmlns:p14="http://schemas.microsoft.com/office/powerpoint/2010/main" val="329240242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4</a:t>
            </a:r>
            <a:r>
              <a:rPr lang="en-US" sz="3200" baseline="30000" dirty="0">
                <a:solidFill>
                  <a:srgbClr val="FF6600"/>
                </a:solidFill>
              </a:rPr>
              <a:t>th</a:t>
            </a:r>
            <a:r>
              <a:rPr lang="en-US" sz="3200" dirty="0">
                <a:solidFill>
                  <a:srgbClr val="FF6600"/>
                </a:solidFill>
              </a:rPr>
              <a:t> Industrial revolution</a:t>
            </a:r>
          </a:p>
        </p:txBody>
      </p:sp>
      <p:sp>
        <p:nvSpPr>
          <p:cNvPr id="17"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The fourth revolution is driven by</a:t>
            </a:r>
            <a:endParaRPr lang="en-GB" sz="2400" i="1" dirty="0"/>
          </a:p>
        </p:txBody>
      </p:sp>
      <p:sp>
        <p:nvSpPr>
          <p:cNvPr id="19" name="Content Placeholder 2"/>
          <p:cNvSpPr txBox="1">
            <a:spLocks/>
          </p:cNvSpPr>
          <p:nvPr/>
        </p:nvSpPr>
        <p:spPr>
          <a:xfrm>
            <a:off x="880533" y="5554133"/>
            <a:ext cx="8263467" cy="1303867"/>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_______________________________________</a:t>
            </a:r>
          </a:p>
          <a:p>
            <a:pPr marL="0" indent="0">
              <a:buFont typeface="Arial"/>
              <a:buNone/>
            </a:pPr>
            <a:r>
              <a:rPr lang="en-US" sz="1500" dirty="0"/>
              <a:t>Dr. Jama Musse Jama | </a:t>
            </a:r>
            <a:r>
              <a:rPr lang="en-US" sz="1500" dirty="0" err="1"/>
              <a:t>jama@redsea-online.org</a:t>
            </a:r>
            <a:r>
              <a:rPr lang="en-US" sz="1500" dirty="0"/>
              <a:t>| 2020 – twitter: @</a:t>
            </a:r>
            <a:r>
              <a:rPr lang="en-US" sz="1500" dirty="0" err="1"/>
              <a:t>JamaMusse</a:t>
            </a:r>
            <a:endParaRPr lang="en-US" sz="1500" dirty="0"/>
          </a:p>
          <a:p>
            <a:pPr marL="0" indent="0">
              <a:buFont typeface="Arial"/>
              <a:buNone/>
            </a:pPr>
            <a:r>
              <a:rPr lang="en-US" sz="1500" dirty="0" err="1"/>
              <a:t>Xarunta</a:t>
            </a:r>
            <a:r>
              <a:rPr lang="en-US" sz="1500" dirty="0"/>
              <a:t> </a:t>
            </a:r>
            <a:r>
              <a:rPr lang="en-US" sz="1500" dirty="0" err="1"/>
              <a:t>Dhaqanka</a:t>
            </a:r>
            <a:r>
              <a:rPr lang="en-US" sz="1500" dirty="0"/>
              <a:t> </a:t>
            </a:r>
            <a:r>
              <a:rPr lang="en-US" sz="1500" dirty="0" err="1"/>
              <a:t>ee</a:t>
            </a:r>
            <a:r>
              <a:rPr lang="en-US" sz="1500" dirty="0"/>
              <a:t> Hargeysa | Hargeysa Cultural Centre</a:t>
            </a:r>
          </a:p>
        </p:txBody>
      </p:sp>
      <p:sp>
        <p:nvSpPr>
          <p:cNvPr id="7" name="Teardrop 6">
            <a:extLst>
              <a:ext uri="{FF2B5EF4-FFF2-40B4-BE49-F238E27FC236}">
                <a16:creationId xmlns:a16="http://schemas.microsoft.com/office/drawing/2014/main" id="{63A83B95-14A9-0F44-92E1-AC8E9DC4CC99}"/>
              </a:ext>
            </a:extLst>
          </p:cNvPr>
          <p:cNvSpPr/>
          <p:nvPr/>
        </p:nvSpPr>
        <p:spPr>
          <a:xfrm>
            <a:off x="1095592" y="1929250"/>
            <a:ext cx="2624003" cy="1303867"/>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High speed internet</a:t>
            </a:r>
          </a:p>
        </p:txBody>
      </p:sp>
      <p:sp>
        <p:nvSpPr>
          <p:cNvPr id="8" name="Teardrop 7">
            <a:extLst>
              <a:ext uri="{FF2B5EF4-FFF2-40B4-BE49-F238E27FC236}">
                <a16:creationId xmlns:a16="http://schemas.microsoft.com/office/drawing/2014/main" id="{23D67BDB-AB86-C34D-BE28-8D22CB6833F7}"/>
              </a:ext>
            </a:extLst>
          </p:cNvPr>
          <p:cNvSpPr/>
          <p:nvPr/>
        </p:nvSpPr>
        <p:spPr>
          <a:xfrm>
            <a:off x="5487578" y="4202124"/>
            <a:ext cx="2624003" cy="1303867"/>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AI and automation</a:t>
            </a:r>
          </a:p>
        </p:txBody>
      </p:sp>
      <p:sp>
        <p:nvSpPr>
          <p:cNvPr id="9" name="Teardrop 8">
            <a:extLst>
              <a:ext uri="{FF2B5EF4-FFF2-40B4-BE49-F238E27FC236}">
                <a16:creationId xmlns:a16="http://schemas.microsoft.com/office/drawing/2014/main" id="{676900BF-1110-6B43-B96F-C25FE8824665}"/>
              </a:ext>
            </a:extLst>
          </p:cNvPr>
          <p:cNvSpPr/>
          <p:nvPr/>
        </p:nvSpPr>
        <p:spPr>
          <a:xfrm>
            <a:off x="6329351" y="1561847"/>
            <a:ext cx="2624003" cy="1303867"/>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Big data analysis</a:t>
            </a:r>
          </a:p>
        </p:txBody>
      </p:sp>
    </p:spTree>
    <p:extLst>
      <p:ext uri="{BB962C8B-B14F-4D97-AF65-F5344CB8AC3E}">
        <p14:creationId xmlns:p14="http://schemas.microsoft.com/office/powerpoint/2010/main" val="251515301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 y="2130426"/>
            <a:ext cx="9143998" cy="3526455"/>
          </a:xfrm>
        </p:spPr>
        <p:txBody>
          <a:bodyPr>
            <a:normAutofit fontScale="90000"/>
          </a:bodyPr>
          <a:lstStyle/>
          <a:p>
            <a:br>
              <a:rPr lang="en-GB" sz="3200" dirty="0"/>
            </a:br>
            <a:br>
              <a:rPr lang="en-GB" sz="3200" dirty="0"/>
            </a:br>
            <a:r>
              <a:rPr lang="en-GB" sz="3200" dirty="0"/>
              <a:t> #SLICTC2020</a:t>
            </a:r>
            <a:br>
              <a:rPr lang="en-GB" sz="3200" dirty="0"/>
            </a:br>
            <a:br>
              <a:rPr lang="en-GB" sz="3200" dirty="0"/>
            </a:br>
            <a:r>
              <a:rPr lang="en-GB" sz="3200" dirty="0"/>
              <a:t>@</a:t>
            </a:r>
            <a:r>
              <a:rPr lang="en-GB" sz="3200" dirty="0" err="1"/>
              <a:t>JamaMusse</a:t>
            </a:r>
            <a:br>
              <a:rPr lang="en-GB" sz="3200" dirty="0"/>
            </a:br>
            <a:br>
              <a:rPr lang="en-GB" sz="3200" dirty="0"/>
            </a:br>
            <a:r>
              <a:rPr lang="en-GB" sz="3200" dirty="0"/>
              <a:t>@MinistryofICT1</a:t>
            </a:r>
            <a:br>
              <a:rPr lang="en-GB" sz="3200" i="1" dirty="0"/>
            </a:br>
            <a:r>
              <a:rPr lang="en-GB" sz="3200" dirty="0"/>
              <a:t> </a:t>
            </a:r>
            <a:br>
              <a:rPr lang="en-GB" sz="3200" dirty="0"/>
            </a:br>
            <a:r>
              <a:rPr lang="en-GB" sz="3200" dirty="0"/>
              <a:t> </a:t>
            </a:r>
          </a:p>
        </p:txBody>
      </p:sp>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pic>
        <p:nvPicPr>
          <p:cNvPr id="4" name="Picture 3" descr="official logo+Upda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698462" cy="1309485"/>
          </a:xfrm>
          <a:prstGeom prst="rect">
            <a:avLst/>
          </a:prstGeom>
        </p:spPr>
      </p:pic>
      <p:pic>
        <p:nvPicPr>
          <p:cNvPr id="8" name="Picture 7" descr="HC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8981" y="0"/>
            <a:ext cx="1305020" cy="1257176"/>
          </a:xfrm>
          <a:prstGeom prst="rect">
            <a:avLst/>
          </a:prstGeom>
        </p:spPr>
      </p:pic>
      <p:sp>
        <p:nvSpPr>
          <p:cNvPr id="9" name="Rectangle 8"/>
          <p:cNvSpPr/>
          <p:nvPr/>
        </p:nvSpPr>
        <p:spPr>
          <a:xfrm>
            <a:off x="1" y="940153"/>
            <a:ext cx="9144000" cy="369332"/>
          </a:xfrm>
          <a:prstGeom prst="rect">
            <a:avLst/>
          </a:prstGeom>
        </p:spPr>
        <p:txBody>
          <a:bodyPr wrap="square">
            <a:spAutoFit/>
          </a:bodyPr>
          <a:lstStyle/>
          <a:p>
            <a:pPr algn="ctr"/>
            <a:r>
              <a:rPr lang="en-US" dirty="0"/>
              <a:t>______________________________________________________________________________</a:t>
            </a:r>
          </a:p>
        </p:txBody>
      </p:sp>
      <p:sp>
        <p:nvSpPr>
          <p:cNvPr id="11" name="Title 1">
            <a:extLst>
              <a:ext uri="{FF2B5EF4-FFF2-40B4-BE49-F238E27FC236}">
                <a16:creationId xmlns:a16="http://schemas.microsoft.com/office/drawing/2014/main" id="{DFD5B085-A39C-044E-86C2-45D49FE40DDB}"/>
              </a:ext>
            </a:extLst>
          </p:cNvPr>
          <p:cNvSpPr txBox="1">
            <a:spLocks/>
          </p:cNvSpPr>
          <p:nvPr/>
        </p:nvSpPr>
        <p:spPr>
          <a:xfrm>
            <a:off x="-123986" y="1100358"/>
            <a:ext cx="9143999" cy="1470025"/>
          </a:xfrm>
          <a:prstGeom prst="rect">
            <a:avLst/>
          </a:prstGeom>
        </p:spPr>
        <p:txBody>
          <a:bodyPr vert="horz" lIns="91430" tIns="45715" rIns="91430" bIns="45715" rtlCol="0" anchor="ctr">
            <a:no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br>
              <a:rPr lang="en-GB" sz="2800" dirty="0"/>
            </a:br>
            <a:br>
              <a:rPr lang="en-GB" sz="2800" dirty="0"/>
            </a:br>
            <a:r>
              <a:rPr lang="en-GB" sz="2800" dirty="0"/>
              <a:t> </a:t>
            </a:r>
          </a:p>
          <a:p>
            <a:r>
              <a:rPr lang="en-GB" sz="2800" dirty="0"/>
              <a:t>Somaliland: a nation in transformation</a:t>
            </a:r>
            <a:br>
              <a:rPr lang="en-GB" sz="2800" dirty="0"/>
            </a:br>
            <a:r>
              <a:rPr lang="en-GB" sz="2800" i="1" dirty="0"/>
              <a:t>How the emerging technology is shaping our future</a:t>
            </a:r>
            <a:br>
              <a:rPr lang="en-GB" sz="2800" i="1" dirty="0"/>
            </a:br>
            <a:br>
              <a:rPr lang="en-GB" sz="2800" i="1" dirty="0"/>
            </a:br>
            <a:r>
              <a:rPr lang="en-GB" sz="2800" dirty="0"/>
              <a:t> </a:t>
            </a:r>
            <a:br>
              <a:rPr lang="en-GB" sz="2800" dirty="0"/>
            </a:br>
            <a:r>
              <a:rPr lang="en-GB" sz="2800" dirty="0"/>
              <a:t> </a:t>
            </a:r>
          </a:p>
        </p:txBody>
      </p:sp>
    </p:spTree>
    <p:extLst>
      <p:ext uri="{BB962C8B-B14F-4D97-AF65-F5344CB8AC3E}">
        <p14:creationId xmlns:p14="http://schemas.microsoft.com/office/powerpoint/2010/main" val="48483448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4</a:t>
            </a:r>
            <a:r>
              <a:rPr lang="en-US" sz="3200" baseline="30000" dirty="0">
                <a:solidFill>
                  <a:srgbClr val="FF6600"/>
                </a:solidFill>
              </a:rPr>
              <a:t>th</a:t>
            </a:r>
            <a:r>
              <a:rPr lang="en-US" sz="3200" dirty="0">
                <a:solidFill>
                  <a:srgbClr val="FF6600"/>
                </a:solidFill>
              </a:rPr>
              <a:t> Industrial revolution</a:t>
            </a:r>
          </a:p>
        </p:txBody>
      </p:sp>
      <p:sp>
        <p:nvSpPr>
          <p:cNvPr id="17"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The fourth revolution is driven by</a:t>
            </a:r>
            <a:endParaRPr lang="en-GB" sz="2400" i="1" dirty="0"/>
          </a:p>
        </p:txBody>
      </p:sp>
      <p:sp>
        <p:nvSpPr>
          <p:cNvPr id="19" name="Content Placeholder 2"/>
          <p:cNvSpPr txBox="1">
            <a:spLocks/>
          </p:cNvSpPr>
          <p:nvPr/>
        </p:nvSpPr>
        <p:spPr>
          <a:xfrm>
            <a:off x="880533" y="5554133"/>
            <a:ext cx="8263467" cy="1303867"/>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_______________________________________</a:t>
            </a:r>
          </a:p>
          <a:p>
            <a:pPr marL="0" indent="0">
              <a:buFont typeface="Arial"/>
              <a:buNone/>
            </a:pPr>
            <a:r>
              <a:rPr lang="en-US" sz="1500" dirty="0"/>
              <a:t>Dr. Jama Musse Jama | </a:t>
            </a:r>
            <a:r>
              <a:rPr lang="en-US" sz="1500" dirty="0" err="1"/>
              <a:t>jama@redsea-online.org</a:t>
            </a:r>
            <a:r>
              <a:rPr lang="en-US" sz="1500" dirty="0"/>
              <a:t>| 2020 – twitter: @</a:t>
            </a:r>
            <a:r>
              <a:rPr lang="en-US" sz="1500" dirty="0" err="1"/>
              <a:t>JamaMusse</a:t>
            </a:r>
            <a:endParaRPr lang="en-US" sz="1500" dirty="0"/>
          </a:p>
          <a:p>
            <a:pPr marL="0" indent="0">
              <a:buFont typeface="Arial"/>
              <a:buNone/>
            </a:pPr>
            <a:r>
              <a:rPr lang="en-US" sz="1500" dirty="0" err="1"/>
              <a:t>Xarunta</a:t>
            </a:r>
            <a:r>
              <a:rPr lang="en-US" sz="1500" dirty="0"/>
              <a:t> </a:t>
            </a:r>
            <a:r>
              <a:rPr lang="en-US" sz="1500" dirty="0" err="1"/>
              <a:t>Dhaqanka</a:t>
            </a:r>
            <a:r>
              <a:rPr lang="en-US" sz="1500" dirty="0"/>
              <a:t> </a:t>
            </a:r>
            <a:r>
              <a:rPr lang="en-US" sz="1500" dirty="0" err="1"/>
              <a:t>ee</a:t>
            </a:r>
            <a:r>
              <a:rPr lang="en-US" sz="1500" dirty="0"/>
              <a:t> Hargeysa | Hargeysa Cultural Centre</a:t>
            </a:r>
          </a:p>
        </p:txBody>
      </p:sp>
      <p:sp>
        <p:nvSpPr>
          <p:cNvPr id="7" name="Teardrop 6">
            <a:extLst>
              <a:ext uri="{FF2B5EF4-FFF2-40B4-BE49-F238E27FC236}">
                <a16:creationId xmlns:a16="http://schemas.microsoft.com/office/drawing/2014/main" id="{63A83B95-14A9-0F44-92E1-AC8E9DC4CC99}"/>
              </a:ext>
            </a:extLst>
          </p:cNvPr>
          <p:cNvSpPr/>
          <p:nvPr/>
        </p:nvSpPr>
        <p:spPr>
          <a:xfrm>
            <a:off x="1095592" y="1929250"/>
            <a:ext cx="2624003" cy="1303867"/>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High speed internet</a:t>
            </a:r>
          </a:p>
        </p:txBody>
      </p:sp>
      <p:sp>
        <p:nvSpPr>
          <p:cNvPr id="8" name="Teardrop 7">
            <a:extLst>
              <a:ext uri="{FF2B5EF4-FFF2-40B4-BE49-F238E27FC236}">
                <a16:creationId xmlns:a16="http://schemas.microsoft.com/office/drawing/2014/main" id="{23D67BDB-AB86-C34D-BE28-8D22CB6833F7}"/>
              </a:ext>
            </a:extLst>
          </p:cNvPr>
          <p:cNvSpPr/>
          <p:nvPr/>
        </p:nvSpPr>
        <p:spPr>
          <a:xfrm>
            <a:off x="5487578" y="4202124"/>
            <a:ext cx="2624003" cy="1303867"/>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AI and automation</a:t>
            </a:r>
          </a:p>
        </p:txBody>
      </p:sp>
      <p:sp>
        <p:nvSpPr>
          <p:cNvPr id="9" name="Teardrop 8">
            <a:extLst>
              <a:ext uri="{FF2B5EF4-FFF2-40B4-BE49-F238E27FC236}">
                <a16:creationId xmlns:a16="http://schemas.microsoft.com/office/drawing/2014/main" id="{676900BF-1110-6B43-B96F-C25FE8824665}"/>
              </a:ext>
            </a:extLst>
          </p:cNvPr>
          <p:cNvSpPr/>
          <p:nvPr/>
        </p:nvSpPr>
        <p:spPr>
          <a:xfrm>
            <a:off x="6329351" y="1561847"/>
            <a:ext cx="2624003" cy="1303867"/>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Big data analysis</a:t>
            </a:r>
          </a:p>
        </p:txBody>
      </p:sp>
      <p:sp>
        <p:nvSpPr>
          <p:cNvPr id="10" name="Teardrop 9">
            <a:extLst>
              <a:ext uri="{FF2B5EF4-FFF2-40B4-BE49-F238E27FC236}">
                <a16:creationId xmlns:a16="http://schemas.microsoft.com/office/drawing/2014/main" id="{82526FEF-4FF2-A340-A4C1-248AABFF8B1F}"/>
              </a:ext>
            </a:extLst>
          </p:cNvPr>
          <p:cNvSpPr/>
          <p:nvPr/>
        </p:nvSpPr>
        <p:spPr>
          <a:xfrm>
            <a:off x="1444802" y="4201225"/>
            <a:ext cx="2624003" cy="1303867"/>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Cloud technology</a:t>
            </a:r>
          </a:p>
        </p:txBody>
      </p:sp>
    </p:spTree>
    <p:extLst>
      <p:ext uri="{BB962C8B-B14F-4D97-AF65-F5344CB8AC3E}">
        <p14:creationId xmlns:p14="http://schemas.microsoft.com/office/powerpoint/2010/main" val="41971653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endParaRPr lang="en-GB" dirty="0"/>
          </a:p>
          <a:p>
            <a:pPr algn="l"/>
            <a:r>
              <a:rPr lang="en-US" dirty="0"/>
              <a:t>2. Rethinking Relevance in Knowledge Production in Africa</a:t>
            </a:r>
            <a:endParaRPr lang="en-US" sz="2400" dirty="0"/>
          </a:p>
          <a:p>
            <a:pPr algn="l"/>
            <a:endParaRPr lang="en-US" sz="2400" dirty="0"/>
          </a:p>
        </p:txBody>
      </p:sp>
      <p:sp>
        <p:nvSpPr>
          <p:cNvPr id="7" name="AutoShape 1">
            <a:extLst>
              <a:ext uri="{FF2B5EF4-FFF2-40B4-BE49-F238E27FC236}">
                <a16:creationId xmlns:a16="http://schemas.microsoft.com/office/drawing/2014/main" id="{9CDAF167-F4A2-5145-9189-99304FE480EF}"/>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024CA85C-6D05-1D4A-BEA3-A775F79B1418}"/>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47399333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7"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Somaliland: a nation in transformation</a:t>
            </a:r>
            <a:endParaRPr lang="en-US" sz="3200" dirty="0"/>
          </a:p>
        </p:txBody>
      </p:sp>
      <p:pic>
        <p:nvPicPr>
          <p:cNvPr id="2" name="Picture 1"/>
          <p:cNvPicPr>
            <a:picLocks noChangeAspect="1"/>
          </p:cNvPicPr>
          <p:nvPr/>
        </p:nvPicPr>
        <p:blipFill>
          <a:blip r:embed="rId3"/>
          <a:stretch>
            <a:fillRect/>
          </a:stretch>
        </p:blipFill>
        <p:spPr>
          <a:xfrm>
            <a:off x="880532" y="1531460"/>
            <a:ext cx="8263467" cy="4241483"/>
          </a:xfrm>
          <a:prstGeom prst="rect">
            <a:avLst/>
          </a:prstGeom>
        </p:spPr>
      </p:pic>
    </p:spTree>
    <p:extLst>
      <p:ext uri="{BB962C8B-B14F-4D97-AF65-F5344CB8AC3E}">
        <p14:creationId xmlns:p14="http://schemas.microsoft.com/office/powerpoint/2010/main" val="84839099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5" name="Snip Single Corner Rectangle 14"/>
          <p:cNvSpPr/>
          <p:nvPr/>
        </p:nvSpPr>
        <p:spPr>
          <a:xfrm>
            <a:off x="1356478" y="5315277"/>
            <a:ext cx="2741389" cy="670538"/>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Freedom:</a:t>
            </a:r>
          </a:p>
        </p:txBody>
      </p:sp>
      <p:sp>
        <p:nvSpPr>
          <p:cNvPr id="10" name="Title 1"/>
          <p:cNvSpPr txBox="1">
            <a:spLocks/>
          </p:cNvSpPr>
          <p:nvPr/>
        </p:nvSpPr>
        <p:spPr>
          <a:xfrm>
            <a:off x="880533" y="1082858"/>
            <a:ext cx="8263467" cy="2441332"/>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r>
              <a:rPr lang="en-US" sz="2400" dirty="0"/>
              <a:t>Rethinking Relevance in Knowledge Production in Africa: </a:t>
            </a:r>
          </a:p>
          <a:p>
            <a:r>
              <a:rPr lang="en-US" sz="2400" dirty="0"/>
              <a:t>an argument for a paradigm shift towards an enabling environment. </a:t>
            </a:r>
          </a:p>
        </p:txBody>
      </p:sp>
      <p:sp>
        <p:nvSpPr>
          <p:cNvPr id="7" name="Title 1">
            <a:extLst>
              <a:ext uri="{FF2B5EF4-FFF2-40B4-BE49-F238E27FC236}">
                <a16:creationId xmlns:a16="http://schemas.microsoft.com/office/drawing/2014/main" id="{544EEEBC-FB93-804D-9D7E-27F281BEB1F5}"/>
              </a:ext>
            </a:extLst>
          </p:cNvPr>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Somaliland: a nation in transformation</a:t>
            </a:r>
            <a:endParaRPr lang="en-US" sz="3200" dirty="0"/>
          </a:p>
        </p:txBody>
      </p:sp>
    </p:spTree>
    <p:extLst>
      <p:ext uri="{BB962C8B-B14F-4D97-AF65-F5344CB8AC3E}">
        <p14:creationId xmlns:p14="http://schemas.microsoft.com/office/powerpoint/2010/main" val="36234853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3" name="Hexagon 12"/>
          <p:cNvSpPr/>
          <p:nvPr/>
        </p:nvSpPr>
        <p:spPr>
          <a:xfrm>
            <a:off x="4256571" y="5240982"/>
            <a:ext cx="2262762" cy="761767"/>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unable</a:t>
            </a:r>
          </a:p>
        </p:txBody>
      </p:sp>
      <p:sp>
        <p:nvSpPr>
          <p:cNvPr id="15" name="Snip Single Corner Rectangle 14"/>
          <p:cNvSpPr/>
          <p:nvPr/>
        </p:nvSpPr>
        <p:spPr>
          <a:xfrm>
            <a:off x="1356478" y="5315277"/>
            <a:ext cx="2741389" cy="670538"/>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Freedom:</a:t>
            </a:r>
          </a:p>
        </p:txBody>
      </p:sp>
      <p:sp>
        <p:nvSpPr>
          <p:cNvPr id="10" name="Title 1"/>
          <p:cNvSpPr txBox="1">
            <a:spLocks/>
          </p:cNvSpPr>
          <p:nvPr/>
        </p:nvSpPr>
        <p:spPr>
          <a:xfrm>
            <a:off x="880533" y="1082858"/>
            <a:ext cx="8263467" cy="2441332"/>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r>
              <a:rPr lang="en-US" sz="2400" dirty="0"/>
              <a:t>Rethinking Relevance in Knowledge Production in Africa: </a:t>
            </a:r>
          </a:p>
          <a:p>
            <a:r>
              <a:rPr lang="en-US" sz="2400" dirty="0"/>
              <a:t>an argument for a paradigm shift towards an enabling environment. </a:t>
            </a:r>
          </a:p>
        </p:txBody>
      </p:sp>
      <p:sp>
        <p:nvSpPr>
          <p:cNvPr id="8" name="Title 1">
            <a:extLst>
              <a:ext uri="{FF2B5EF4-FFF2-40B4-BE49-F238E27FC236}">
                <a16:creationId xmlns:a16="http://schemas.microsoft.com/office/drawing/2014/main" id="{9B6428AF-BEDB-9A4D-A587-4942C41E253E}"/>
              </a:ext>
            </a:extLst>
          </p:cNvPr>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Somaliland: a nation in transformation</a:t>
            </a:r>
            <a:endParaRPr lang="en-US" sz="3200" dirty="0"/>
          </a:p>
        </p:txBody>
      </p:sp>
    </p:spTree>
    <p:extLst>
      <p:ext uri="{BB962C8B-B14F-4D97-AF65-F5344CB8AC3E}">
        <p14:creationId xmlns:p14="http://schemas.microsoft.com/office/powerpoint/2010/main" val="13601421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Snip Single Corner Rectangle 9"/>
          <p:cNvSpPr/>
          <p:nvPr/>
        </p:nvSpPr>
        <p:spPr>
          <a:xfrm>
            <a:off x="6690480" y="5291781"/>
            <a:ext cx="1860854"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To deliver</a:t>
            </a:r>
          </a:p>
        </p:txBody>
      </p:sp>
      <p:sp>
        <p:nvSpPr>
          <p:cNvPr id="13" name="Hexagon 12"/>
          <p:cNvSpPr/>
          <p:nvPr/>
        </p:nvSpPr>
        <p:spPr>
          <a:xfrm>
            <a:off x="4256571" y="5240982"/>
            <a:ext cx="2262762" cy="761767"/>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unable</a:t>
            </a:r>
          </a:p>
        </p:txBody>
      </p:sp>
      <p:sp>
        <p:nvSpPr>
          <p:cNvPr id="15" name="Snip Single Corner Rectangle 14"/>
          <p:cNvSpPr/>
          <p:nvPr/>
        </p:nvSpPr>
        <p:spPr>
          <a:xfrm>
            <a:off x="1356478" y="5315277"/>
            <a:ext cx="2741389" cy="670538"/>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Freedom:</a:t>
            </a:r>
          </a:p>
        </p:txBody>
      </p:sp>
      <p:sp>
        <p:nvSpPr>
          <p:cNvPr id="16" name="Title 1"/>
          <p:cNvSpPr txBox="1">
            <a:spLocks/>
          </p:cNvSpPr>
          <p:nvPr/>
        </p:nvSpPr>
        <p:spPr>
          <a:xfrm>
            <a:off x="880533" y="1082858"/>
            <a:ext cx="8263467" cy="2441332"/>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r>
              <a:rPr lang="en-US" sz="2400" dirty="0"/>
              <a:t>Rethinking Relevance in Knowledge Production in Africa: </a:t>
            </a:r>
          </a:p>
          <a:p>
            <a:r>
              <a:rPr lang="en-US" sz="2400" dirty="0"/>
              <a:t>an argument for a paradigm shift towards an enabling environment. </a:t>
            </a:r>
          </a:p>
        </p:txBody>
      </p:sp>
      <p:sp>
        <p:nvSpPr>
          <p:cNvPr id="9" name="Title 1">
            <a:extLst>
              <a:ext uri="{FF2B5EF4-FFF2-40B4-BE49-F238E27FC236}">
                <a16:creationId xmlns:a16="http://schemas.microsoft.com/office/drawing/2014/main" id="{B7D245E3-96F7-724C-BE3C-D972B92F73BA}"/>
              </a:ext>
            </a:extLst>
          </p:cNvPr>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Somaliland: a nation in transformation</a:t>
            </a:r>
            <a:endParaRPr lang="en-US" sz="3200" dirty="0"/>
          </a:p>
        </p:txBody>
      </p:sp>
    </p:spTree>
    <p:extLst>
      <p:ext uri="{BB962C8B-B14F-4D97-AF65-F5344CB8AC3E}">
        <p14:creationId xmlns:p14="http://schemas.microsoft.com/office/powerpoint/2010/main" val="120030424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Snip Single Corner Rectangle 9"/>
          <p:cNvSpPr/>
          <p:nvPr/>
        </p:nvSpPr>
        <p:spPr>
          <a:xfrm>
            <a:off x="6690480" y="5291781"/>
            <a:ext cx="1860854"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To deliver</a:t>
            </a:r>
          </a:p>
        </p:txBody>
      </p:sp>
      <p:sp>
        <p:nvSpPr>
          <p:cNvPr id="13" name="Hexagon 12"/>
          <p:cNvSpPr/>
          <p:nvPr/>
        </p:nvSpPr>
        <p:spPr>
          <a:xfrm>
            <a:off x="4256571" y="5240982"/>
            <a:ext cx="2262762" cy="761767"/>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unable</a:t>
            </a:r>
          </a:p>
        </p:txBody>
      </p:sp>
      <p:sp>
        <p:nvSpPr>
          <p:cNvPr id="15" name="Snip Single Corner Rectangle 14"/>
          <p:cNvSpPr/>
          <p:nvPr/>
        </p:nvSpPr>
        <p:spPr>
          <a:xfrm>
            <a:off x="1356478" y="5315277"/>
            <a:ext cx="2741389" cy="670538"/>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Freedom:</a:t>
            </a:r>
          </a:p>
        </p:txBody>
      </p:sp>
      <p:sp>
        <p:nvSpPr>
          <p:cNvPr id="11" name="Title 1"/>
          <p:cNvSpPr txBox="1">
            <a:spLocks/>
          </p:cNvSpPr>
          <p:nvPr/>
        </p:nvSpPr>
        <p:spPr>
          <a:xfrm>
            <a:off x="880533" y="1082858"/>
            <a:ext cx="8263467" cy="2441332"/>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r>
              <a:rPr lang="en-US" sz="2400" dirty="0"/>
              <a:t>Rethinking Relevance in Knowledge Production in Africa: </a:t>
            </a:r>
          </a:p>
          <a:p>
            <a:r>
              <a:rPr lang="en-US" sz="2400" dirty="0"/>
              <a:t>an argument for a paradigm shift towards an enabling environment. </a:t>
            </a:r>
          </a:p>
        </p:txBody>
      </p:sp>
      <p:sp>
        <p:nvSpPr>
          <p:cNvPr id="9" name="Hexagon 8"/>
          <p:cNvSpPr/>
          <p:nvPr/>
        </p:nvSpPr>
        <p:spPr>
          <a:xfrm>
            <a:off x="3249366" y="3112952"/>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Global Challenges</a:t>
            </a:r>
          </a:p>
        </p:txBody>
      </p:sp>
      <p:sp>
        <p:nvSpPr>
          <p:cNvPr id="14" name="Title 1">
            <a:extLst>
              <a:ext uri="{FF2B5EF4-FFF2-40B4-BE49-F238E27FC236}">
                <a16:creationId xmlns:a16="http://schemas.microsoft.com/office/drawing/2014/main" id="{21A0E38B-17EA-5841-B1B7-50859BFB5969}"/>
              </a:ext>
            </a:extLst>
          </p:cNvPr>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3200" dirty="0"/>
              <a:t>Somaliland: a nation in transformation</a:t>
            </a:r>
            <a:endParaRPr lang="en-US" sz="3200" dirty="0"/>
          </a:p>
        </p:txBody>
      </p:sp>
    </p:spTree>
    <p:extLst>
      <p:ext uri="{BB962C8B-B14F-4D97-AF65-F5344CB8AC3E}">
        <p14:creationId xmlns:p14="http://schemas.microsoft.com/office/powerpoint/2010/main" val="38823875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Snip Single Corner Rectangle 9"/>
          <p:cNvSpPr/>
          <p:nvPr/>
        </p:nvSpPr>
        <p:spPr>
          <a:xfrm>
            <a:off x="6690480" y="5291781"/>
            <a:ext cx="1860854"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To deliver</a:t>
            </a:r>
          </a:p>
        </p:txBody>
      </p:sp>
      <p:sp>
        <p:nvSpPr>
          <p:cNvPr id="13" name="Hexagon 12"/>
          <p:cNvSpPr/>
          <p:nvPr/>
        </p:nvSpPr>
        <p:spPr>
          <a:xfrm>
            <a:off x="4256571" y="5240982"/>
            <a:ext cx="2262762" cy="761767"/>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unable</a:t>
            </a:r>
          </a:p>
        </p:txBody>
      </p:sp>
      <p:sp>
        <p:nvSpPr>
          <p:cNvPr id="15" name="Snip Single Corner Rectangle 14"/>
          <p:cNvSpPr/>
          <p:nvPr/>
        </p:nvSpPr>
        <p:spPr>
          <a:xfrm>
            <a:off x="1356478" y="5315277"/>
            <a:ext cx="2741389" cy="670538"/>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Freedom:</a:t>
            </a:r>
          </a:p>
        </p:txBody>
      </p:sp>
      <p:sp>
        <p:nvSpPr>
          <p:cNvPr id="11" name="Title 1"/>
          <p:cNvSpPr txBox="1">
            <a:spLocks/>
          </p:cNvSpPr>
          <p:nvPr/>
        </p:nvSpPr>
        <p:spPr>
          <a:xfrm>
            <a:off x="880533" y="1082858"/>
            <a:ext cx="8263467" cy="2441332"/>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r>
              <a:rPr lang="en-US" sz="2400" dirty="0"/>
              <a:t>Rethinking Relevance in Knowledge Production in Africa: </a:t>
            </a:r>
          </a:p>
          <a:p>
            <a:r>
              <a:rPr lang="en-US" sz="2400" dirty="0"/>
              <a:t>an argument for a paradigm shift towards an enabling environment. </a:t>
            </a:r>
          </a:p>
        </p:txBody>
      </p:sp>
      <p:sp>
        <p:nvSpPr>
          <p:cNvPr id="9" name="Hexagon 8"/>
          <p:cNvSpPr/>
          <p:nvPr/>
        </p:nvSpPr>
        <p:spPr>
          <a:xfrm>
            <a:off x="3249366" y="3112952"/>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Global Challenges</a:t>
            </a:r>
          </a:p>
        </p:txBody>
      </p:sp>
      <p:sp>
        <p:nvSpPr>
          <p:cNvPr id="12" name="Snip Single Corner Rectangle 11"/>
          <p:cNvSpPr/>
          <p:nvPr/>
        </p:nvSpPr>
        <p:spPr>
          <a:xfrm>
            <a:off x="1006149" y="3793115"/>
            <a:ext cx="2211183"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Global North</a:t>
            </a:r>
          </a:p>
        </p:txBody>
      </p:sp>
      <p:sp>
        <p:nvSpPr>
          <p:cNvPr id="16" name="Title 1">
            <a:extLst>
              <a:ext uri="{FF2B5EF4-FFF2-40B4-BE49-F238E27FC236}">
                <a16:creationId xmlns:a16="http://schemas.microsoft.com/office/drawing/2014/main" id="{F3976C73-318C-8A4C-AE12-67FE49988E11}"/>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8227554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Snip Single Corner Rectangle 9"/>
          <p:cNvSpPr/>
          <p:nvPr/>
        </p:nvSpPr>
        <p:spPr>
          <a:xfrm>
            <a:off x="6690480" y="5291781"/>
            <a:ext cx="1860854"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To deliver</a:t>
            </a:r>
          </a:p>
        </p:txBody>
      </p:sp>
      <p:sp>
        <p:nvSpPr>
          <p:cNvPr id="13" name="Hexagon 12"/>
          <p:cNvSpPr/>
          <p:nvPr/>
        </p:nvSpPr>
        <p:spPr>
          <a:xfrm>
            <a:off x="4256571" y="5240982"/>
            <a:ext cx="2262762" cy="761767"/>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unable</a:t>
            </a:r>
          </a:p>
        </p:txBody>
      </p:sp>
      <p:sp>
        <p:nvSpPr>
          <p:cNvPr id="15" name="Snip Single Corner Rectangle 14"/>
          <p:cNvSpPr/>
          <p:nvPr/>
        </p:nvSpPr>
        <p:spPr>
          <a:xfrm>
            <a:off x="1356478" y="5315277"/>
            <a:ext cx="2741389" cy="670538"/>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Freedom:</a:t>
            </a:r>
          </a:p>
        </p:txBody>
      </p:sp>
      <p:sp>
        <p:nvSpPr>
          <p:cNvPr id="11" name="Title 1"/>
          <p:cNvSpPr txBox="1">
            <a:spLocks/>
          </p:cNvSpPr>
          <p:nvPr/>
        </p:nvSpPr>
        <p:spPr>
          <a:xfrm>
            <a:off x="880533" y="1082858"/>
            <a:ext cx="8263467" cy="2441332"/>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r>
              <a:rPr lang="en-US" sz="2400" dirty="0"/>
              <a:t>Rethinking Relevance in Knowledge Production in Africa: </a:t>
            </a:r>
          </a:p>
          <a:p>
            <a:r>
              <a:rPr lang="en-US" sz="2400" dirty="0"/>
              <a:t>an argument for a paradigm shift towards an enabling environment. </a:t>
            </a:r>
          </a:p>
        </p:txBody>
      </p:sp>
      <p:sp>
        <p:nvSpPr>
          <p:cNvPr id="9" name="Hexagon 8"/>
          <p:cNvSpPr/>
          <p:nvPr/>
        </p:nvSpPr>
        <p:spPr>
          <a:xfrm>
            <a:off x="3249366" y="3112952"/>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Global Challenges</a:t>
            </a:r>
          </a:p>
        </p:txBody>
      </p:sp>
      <p:sp>
        <p:nvSpPr>
          <p:cNvPr id="12" name="Snip Single Corner Rectangle 11"/>
          <p:cNvSpPr/>
          <p:nvPr/>
        </p:nvSpPr>
        <p:spPr>
          <a:xfrm>
            <a:off x="1006149" y="3793115"/>
            <a:ext cx="2211183"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Global North</a:t>
            </a:r>
          </a:p>
        </p:txBody>
      </p:sp>
      <p:sp>
        <p:nvSpPr>
          <p:cNvPr id="14" name="Snip Single Corner Rectangle 13"/>
          <p:cNvSpPr/>
          <p:nvPr/>
        </p:nvSpPr>
        <p:spPr>
          <a:xfrm>
            <a:off x="6799580" y="3760125"/>
            <a:ext cx="2211183"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Global South</a:t>
            </a:r>
          </a:p>
        </p:txBody>
      </p:sp>
      <p:sp>
        <p:nvSpPr>
          <p:cNvPr id="17" name="Title 1">
            <a:extLst>
              <a:ext uri="{FF2B5EF4-FFF2-40B4-BE49-F238E27FC236}">
                <a16:creationId xmlns:a16="http://schemas.microsoft.com/office/drawing/2014/main" id="{5F6067B4-5418-6443-8953-43D41C0B5D04}"/>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356425672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Snip Single Corner Rectangle 9"/>
          <p:cNvSpPr/>
          <p:nvPr/>
        </p:nvSpPr>
        <p:spPr>
          <a:xfrm>
            <a:off x="6690480" y="5291781"/>
            <a:ext cx="1860854"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To deliver</a:t>
            </a:r>
          </a:p>
        </p:txBody>
      </p:sp>
      <p:sp>
        <p:nvSpPr>
          <p:cNvPr id="13" name="Hexagon 12"/>
          <p:cNvSpPr/>
          <p:nvPr/>
        </p:nvSpPr>
        <p:spPr>
          <a:xfrm>
            <a:off x="4256571" y="5240982"/>
            <a:ext cx="2262762" cy="761767"/>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unable</a:t>
            </a:r>
          </a:p>
        </p:txBody>
      </p:sp>
      <p:sp>
        <p:nvSpPr>
          <p:cNvPr id="15" name="Snip Single Corner Rectangle 14"/>
          <p:cNvSpPr/>
          <p:nvPr/>
        </p:nvSpPr>
        <p:spPr>
          <a:xfrm>
            <a:off x="1356478" y="5315277"/>
            <a:ext cx="2741389" cy="670538"/>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Freedom:</a:t>
            </a:r>
          </a:p>
        </p:txBody>
      </p:sp>
      <p:sp>
        <p:nvSpPr>
          <p:cNvPr id="11" name="Title 1"/>
          <p:cNvSpPr txBox="1">
            <a:spLocks/>
          </p:cNvSpPr>
          <p:nvPr/>
        </p:nvSpPr>
        <p:spPr>
          <a:xfrm>
            <a:off x="880533" y="1082858"/>
            <a:ext cx="8263467" cy="2441332"/>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r>
              <a:rPr lang="en-US" sz="2400" dirty="0"/>
              <a:t>Rethinking Relevance in Knowledge Production in Africa: </a:t>
            </a:r>
          </a:p>
          <a:p>
            <a:r>
              <a:rPr lang="en-US" sz="2400" dirty="0"/>
              <a:t>an argument for a paradigm shift towards an enabling environment. </a:t>
            </a:r>
          </a:p>
        </p:txBody>
      </p:sp>
      <p:sp>
        <p:nvSpPr>
          <p:cNvPr id="9" name="Hexagon 8"/>
          <p:cNvSpPr/>
          <p:nvPr/>
        </p:nvSpPr>
        <p:spPr>
          <a:xfrm>
            <a:off x="3249366" y="3112952"/>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Global Challenges</a:t>
            </a:r>
          </a:p>
        </p:txBody>
      </p:sp>
      <p:sp>
        <p:nvSpPr>
          <p:cNvPr id="12" name="Snip Single Corner Rectangle 11"/>
          <p:cNvSpPr/>
          <p:nvPr/>
        </p:nvSpPr>
        <p:spPr>
          <a:xfrm>
            <a:off x="1006149" y="3793115"/>
            <a:ext cx="2211183"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Global North</a:t>
            </a:r>
          </a:p>
        </p:txBody>
      </p:sp>
      <p:sp>
        <p:nvSpPr>
          <p:cNvPr id="14" name="Snip Single Corner Rectangle 13"/>
          <p:cNvSpPr/>
          <p:nvPr/>
        </p:nvSpPr>
        <p:spPr>
          <a:xfrm>
            <a:off x="6799580" y="3760125"/>
            <a:ext cx="2211183"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Global South</a:t>
            </a:r>
          </a:p>
        </p:txBody>
      </p:sp>
      <p:sp>
        <p:nvSpPr>
          <p:cNvPr id="16" name="Hexagon 15"/>
          <p:cNvSpPr/>
          <p:nvPr/>
        </p:nvSpPr>
        <p:spPr>
          <a:xfrm>
            <a:off x="880533" y="2589793"/>
            <a:ext cx="2738707" cy="934398"/>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Knowledge production</a:t>
            </a:r>
          </a:p>
        </p:txBody>
      </p:sp>
      <p:sp>
        <p:nvSpPr>
          <p:cNvPr id="18" name="Title 1">
            <a:extLst>
              <a:ext uri="{FF2B5EF4-FFF2-40B4-BE49-F238E27FC236}">
                <a16:creationId xmlns:a16="http://schemas.microsoft.com/office/drawing/2014/main" id="{89769012-9B72-524B-931E-1FD9B4E6C5C4}"/>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44097660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199" y="1049866"/>
            <a:ext cx="7949339" cy="4622514"/>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3200" dirty="0"/>
              <a:t>What is the Fourth Industrial Revolution?</a:t>
            </a:r>
          </a:p>
          <a:p>
            <a:pPr algn="l"/>
            <a:endParaRPr lang="en-US" sz="3200" dirty="0"/>
          </a:p>
          <a:p>
            <a:pPr algn="l"/>
            <a:endParaRPr lang="en-US" sz="3200" dirty="0"/>
          </a:p>
          <a:p>
            <a:pPr algn="l"/>
            <a:endParaRPr lang="en-US" sz="3200" dirty="0"/>
          </a:p>
          <a:p>
            <a:pPr algn="l"/>
            <a:endParaRPr lang="en-US" sz="3200" dirty="0"/>
          </a:p>
          <a:p>
            <a:pPr algn="l"/>
            <a:endParaRPr lang="en-US" sz="3200" dirty="0"/>
          </a:p>
          <a:p>
            <a:pPr algn="l"/>
            <a:endParaRPr lang="en-US" sz="3200" dirty="0"/>
          </a:p>
          <a:p>
            <a:pPr algn="l"/>
            <a:endParaRPr lang="en-US" sz="3200" dirty="0"/>
          </a:p>
        </p:txBody>
      </p:sp>
      <p:sp>
        <p:nvSpPr>
          <p:cNvPr id="12" name="Title 1">
            <a:extLst>
              <a:ext uri="{FF2B5EF4-FFF2-40B4-BE49-F238E27FC236}">
                <a16:creationId xmlns:a16="http://schemas.microsoft.com/office/drawing/2014/main" id="{0B636F0A-95B9-AD4A-ADE0-9EC01B32C79D}"/>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
        <p:nvSpPr>
          <p:cNvPr id="13" name="AutoShape 1">
            <a:extLst>
              <a:ext uri="{FF2B5EF4-FFF2-40B4-BE49-F238E27FC236}">
                <a16:creationId xmlns:a16="http://schemas.microsoft.com/office/drawing/2014/main" id="{A7313D27-8456-AB40-91AE-2AE34E78A6B7}"/>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346270000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Snip Single Corner Rectangle 9"/>
          <p:cNvSpPr/>
          <p:nvPr/>
        </p:nvSpPr>
        <p:spPr>
          <a:xfrm>
            <a:off x="6690480" y="5291781"/>
            <a:ext cx="1860854"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To deliver</a:t>
            </a:r>
          </a:p>
        </p:txBody>
      </p:sp>
      <p:sp>
        <p:nvSpPr>
          <p:cNvPr id="13" name="Hexagon 12"/>
          <p:cNvSpPr/>
          <p:nvPr/>
        </p:nvSpPr>
        <p:spPr>
          <a:xfrm>
            <a:off x="4256571" y="5240982"/>
            <a:ext cx="2262762" cy="761767"/>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unable</a:t>
            </a:r>
          </a:p>
        </p:txBody>
      </p:sp>
      <p:sp>
        <p:nvSpPr>
          <p:cNvPr id="15" name="Snip Single Corner Rectangle 14"/>
          <p:cNvSpPr/>
          <p:nvPr/>
        </p:nvSpPr>
        <p:spPr>
          <a:xfrm>
            <a:off x="1356478" y="5315277"/>
            <a:ext cx="2741389" cy="670538"/>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Freedom:</a:t>
            </a:r>
          </a:p>
        </p:txBody>
      </p:sp>
      <p:sp>
        <p:nvSpPr>
          <p:cNvPr id="11" name="Title 1"/>
          <p:cNvSpPr txBox="1">
            <a:spLocks/>
          </p:cNvSpPr>
          <p:nvPr/>
        </p:nvSpPr>
        <p:spPr>
          <a:xfrm>
            <a:off x="880533" y="1082858"/>
            <a:ext cx="8263467" cy="2441332"/>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r>
              <a:rPr lang="en-US" sz="2400" dirty="0"/>
              <a:t>Rethinking Relevance in Knowledge Production in Africa: </a:t>
            </a:r>
          </a:p>
          <a:p>
            <a:r>
              <a:rPr lang="en-US" sz="2400" dirty="0"/>
              <a:t>an argument for a paradigm shift towards an enabling environment. </a:t>
            </a:r>
          </a:p>
        </p:txBody>
      </p:sp>
      <p:sp>
        <p:nvSpPr>
          <p:cNvPr id="9" name="Hexagon 8"/>
          <p:cNvSpPr/>
          <p:nvPr/>
        </p:nvSpPr>
        <p:spPr>
          <a:xfrm>
            <a:off x="3249366" y="3112952"/>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Global Challenges</a:t>
            </a:r>
          </a:p>
        </p:txBody>
      </p:sp>
      <p:sp>
        <p:nvSpPr>
          <p:cNvPr id="12" name="Snip Single Corner Rectangle 11"/>
          <p:cNvSpPr/>
          <p:nvPr/>
        </p:nvSpPr>
        <p:spPr>
          <a:xfrm>
            <a:off x="1006149" y="3793115"/>
            <a:ext cx="2211183"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Global North</a:t>
            </a:r>
          </a:p>
        </p:txBody>
      </p:sp>
      <p:sp>
        <p:nvSpPr>
          <p:cNvPr id="14" name="Snip Single Corner Rectangle 13"/>
          <p:cNvSpPr/>
          <p:nvPr/>
        </p:nvSpPr>
        <p:spPr>
          <a:xfrm>
            <a:off x="6799580" y="3760125"/>
            <a:ext cx="2211183" cy="694034"/>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Global South</a:t>
            </a:r>
          </a:p>
        </p:txBody>
      </p:sp>
      <p:sp>
        <p:nvSpPr>
          <p:cNvPr id="16" name="Hexagon 15"/>
          <p:cNvSpPr/>
          <p:nvPr/>
        </p:nvSpPr>
        <p:spPr>
          <a:xfrm>
            <a:off x="880533" y="2589793"/>
            <a:ext cx="2738707" cy="934398"/>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Knowledge production</a:t>
            </a:r>
          </a:p>
        </p:txBody>
      </p:sp>
      <p:sp>
        <p:nvSpPr>
          <p:cNvPr id="17" name="Hexagon 16"/>
          <p:cNvSpPr/>
          <p:nvPr/>
        </p:nvSpPr>
        <p:spPr>
          <a:xfrm>
            <a:off x="5937931" y="2589792"/>
            <a:ext cx="3206070" cy="934398"/>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Collaboration Equivalence</a:t>
            </a:r>
          </a:p>
        </p:txBody>
      </p:sp>
      <p:sp>
        <p:nvSpPr>
          <p:cNvPr id="19" name="Title 1">
            <a:extLst>
              <a:ext uri="{FF2B5EF4-FFF2-40B4-BE49-F238E27FC236}">
                <a16:creationId xmlns:a16="http://schemas.microsoft.com/office/drawing/2014/main" id="{002D98D9-FBA0-554C-9694-B3906FEB17AB}"/>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65884495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8" name="Title 1">
            <a:extLst>
              <a:ext uri="{FF2B5EF4-FFF2-40B4-BE49-F238E27FC236}">
                <a16:creationId xmlns:a16="http://schemas.microsoft.com/office/drawing/2014/main" id="{95154F18-FCAA-9A48-80D1-7BA7A7479DEF}"/>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9806581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3. Women in technology</a:t>
            </a:r>
          </a:p>
        </p:txBody>
      </p:sp>
      <p:sp>
        <p:nvSpPr>
          <p:cNvPr id="4" name="AutoShape 1">
            <a:extLst>
              <a:ext uri="{FF2B5EF4-FFF2-40B4-BE49-F238E27FC236}">
                <a16:creationId xmlns:a16="http://schemas.microsoft.com/office/drawing/2014/main" id="{3503D897-AF77-C040-8C27-B227406ECF4C}"/>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5" name="Title 1">
            <a:extLst>
              <a:ext uri="{FF2B5EF4-FFF2-40B4-BE49-F238E27FC236}">
                <a16:creationId xmlns:a16="http://schemas.microsoft.com/office/drawing/2014/main" id="{C4FAF6A0-F33F-9449-ABA8-44CA6A05EA16}"/>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74969317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Women in technology</a:t>
            </a:r>
          </a:p>
          <a:p>
            <a:pPr marL="571500" indent="-571500" algn="l">
              <a:buFont typeface="Arial" panose="020B0604020202020204" pitchFamily="34" charset="0"/>
              <a:buChar char="•"/>
            </a:pPr>
            <a:r>
              <a:rPr lang="en-US" dirty="0"/>
              <a:t>Long way to go in Somaliland</a:t>
            </a:r>
          </a:p>
        </p:txBody>
      </p:sp>
      <p:sp>
        <p:nvSpPr>
          <p:cNvPr id="7" name="AutoShape 1">
            <a:extLst>
              <a:ext uri="{FF2B5EF4-FFF2-40B4-BE49-F238E27FC236}">
                <a16:creationId xmlns:a16="http://schemas.microsoft.com/office/drawing/2014/main" id="{D3F3E91A-3945-5F4D-89DB-A3A6BEEB13C7}"/>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0A0C4B2B-F275-314B-9339-A2923939FC40}"/>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30703229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Women in technology</a:t>
            </a:r>
          </a:p>
          <a:p>
            <a:pPr marL="571500" indent="-571500" algn="l">
              <a:buFont typeface="Arial" panose="020B0604020202020204" pitchFamily="34" charset="0"/>
              <a:buChar char="•"/>
            </a:pPr>
            <a:r>
              <a:rPr lang="en-US" dirty="0"/>
              <a:t>Long way to go in Somaliland</a:t>
            </a:r>
          </a:p>
          <a:p>
            <a:pPr marL="571500" indent="-571500" algn="l">
              <a:buFont typeface="Arial" panose="020B0604020202020204" pitchFamily="34" charset="0"/>
              <a:buChar char="•"/>
            </a:pPr>
            <a:r>
              <a:rPr lang="en-US" dirty="0"/>
              <a:t>Girls empowerment</a:t>
            </a:r>
          </a:p>
        </p:txBody>
      </p:sp>
      <p:sp>
        <p:nvSpPr>
          <p:cNvPr id="7" name="AutoShape 1">
            <a:extLst>
              <a:ext uri="{FF2B5EF4-FFF2-40B4-BE49-F238E27FC236}">
                <a16:creationId xmlns:a16="http://schemas.microsoft.com/office/drawing/2014/main" id="{158F86E2-6F95-394F-9380-DC5F171DF534}"/>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0341C3E5-C9AB-744F-A129-8D2082A57350}"/>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29274686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Women in technology</a:t>
            </a:r>
          </a:p>
          <a:p>
            <a:pPr marL="571500" indent="-571500" algn="l">
              <a:buFont typeface="Arial" panose="020B0604020202020204" pitchFamily="34" charset="0"/>
              <a:buChar char="•"/>
            </a:pPr>
            <a:r>
              <a:rPr lang="en-US" dirty="0"/>
              <a:t>Long way to go in Somaliland</a:t>
            </a:r>
          </a:p>
          <a:p>
            <a:pPr marL="571500" indent="-571500" algn="l">
              <a:buFont typeface="Arial" panose="020B0604020202020204" pitchFamily="34" charset="0"/>
              <a:buChar char="•"/>
            </a:pPr>
            <a:r>
              <a:rPr lang="en-US" dirty="0"/>
              <a:t>Girls empowerment</a:t>
            </a:r>
          </a:p>
          <a:p>
            <a:pPr marL="571500" indent="-571500" algn="l">
              <a:buFont typeface="Arial" panose="020B0604020202020204" pitchFamily="34" charset="0"/>
              <a:buChar char="•"/>
            </a:pPr>
            <a:r>
              <a:rPr lang="en-US" dirty="0"/>
              <a:t>STEM</a:t>
            </a:r>
          </a:p>
        </p:txBody>
      </p:sp>
      <p:sp>
        <p:nvSpPr>
          <p:cNvPr id="7" name="AutoShape 1">
            <a:extLst>
              <a:ext uri="{FF2B5EF4-FFF2-40B4-BE49-F238E27FC236}">
                <a16:creationId xmlns:a16="http://schemas.microsoft.com/office/drawing/2014/main" id="{14A71079-2E72-D148-9B54-B8591FB9E3A2}"/>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A24114CE-0F37-4C4C-B74B-C990DA43AB97}"/>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5454907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lnSpcReduction="10000"/>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Women in technology</a:t>
            </a:r>
          </a:p>
          <a:p>
            <a:pPr marL="571500" indent="-571500" algn="l">
              <a:buFont typeface="Arial" panose="020B0604020202020204" pitchFamily="34" charset="0"/>
              <a:buChar char="•"/>
            </a:pPr>
            <a:r>
              <a:rPr lang="en-US" dirty="0"/>
              <a:t>Long way to go in Somaliland</a:t>
            </a:r>
          </a:p>
          <a:p>
            <a:pPr marL="571500" indent="-571500" algn="l">
              <a:buFont typeface="Arial" panose="020B0604020202020204" pitchFamily="34" charset="0"/>
              <a:buChar char="•"/>
            </a:pPr>
            <a:r>
              <a:rPr lang="en-US" dirty="0"/>
              <a:t>Girls empowerment</a:t>
            </a:r>
          </a:p>
          <a:p>
            <a:pPr marL="571500" indent="-571500" algn="l">
              <a:buFont typeface="Arial" panose="020B0604020202020204" pitchFamily="34" charset="0"/>
              <a:buChar char="•"/>
            </a:pPr>
            <a:r>
              <a:rPr lang="en-US" dirty="0"/>
              <a:t>STEM</a:t>
            </a:r>
          </a:p>
          <a:p>
            <a:pPr marL="571500" indent="-571500" algn="l">
              <a:buFont typeface="Arial" panose="020B0604020202020204" pitchFamily="34" charset="0"/>
              <a:buChar char="•"/>
            </a:pPr>
            <a:r>
              <a:rPr lang="en-US" dirty="0"/>
              <a:t>What is not only for gender balance!</a:t>
            </a:r>
          </a:p>
        </p:txBody>
      </p:sp>
      <p:sp>
        <p:nvSpPr>
          <p:cNvPr id="7" name="AutoShape 1">
            <a:extLst>
              <a:ext uri="{FF2B5EF4-FFF2-40B4-BE49-F238E27FC236}">
                <a16:creationId xmlns:a16="http://schemas.microsoft.com/office/drawing/2014/main" id="{14A71079-2E72-D148-9B54-B8591FB9E3A2}"/>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A24114CE-0F37-4C4C-B74B-C990DA43AB97}"/>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07887885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8" name="Title 1">
            <a:extLst>
              <a:ext uri="{FF2B5EF4-FFF2-40B4-BE49-F238E27FC236}">
                <a16:creationId xmlns:a16="http://schemas.microsoft.com/office/drawing/2014/main" id="{712C5279-D242-4F44-85E1-70A7BB78A8AA}"/>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11493585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10" name="Title 1">
            <a:extLst>
              <a:ext uri="{FF2B5EF4-FFF2-40B4-BE49-F238E27FC236}">
                <a16:creationId xmlns:a16="http://schemas.microsoft.com/office/drawing/2014/main" id="{FCED80B4-64F4-5640-BC0F-3F00ABB55FA1}"/>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44920200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13" name="Teardrop 12"/>
          <p:cNvSpPr/>
          <p:nvPr/>
        </p:nvSpPr>
        <p:spPr>
          <a:xfrm>
            <a:off x="758734" y="336471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Select qualified</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10" name="Title 1">
            <a:extLst>
              <a:ext uri="{FF2B5EF4-FFF2-40B4-BE49-F238E27FC236}">
                <a16:creationId xmlns:a16="http://schemas.microsoft.com/office/drawing/2014/main" id="{FF993A6C-5D32-F247-AD23-18D6DDD917CE}"/>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3095103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199" y="1049866"/>
            <a:ext cx="7949339" cy="4622514"/>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3200" dirty="0"/>
              <a:t>What is the Fourth Industrial Revolution?</a:t>
            </a:r>
          </a:p>
          <a:p>
            <a:pPr marL="342900" indent="-342900" algn="l">
              <a:buFont typeface="Arial" panose="020B0604020202020204" pitchFamily="34" charset="0"/>
              <a:buChar char="•"/>
            </a:pPr>
            <a:r>
              <a:rPr lang="en-US" sz="3200" dirty="0"/>
              <a:t>Rethinking Relevance in Knowledge Production in Africa </a:t>
            </a:r>
          </a:p>
          <a:p>
            <a:pPr algn="l"/>
            <a:endParaRPr lang="en-US" sz="3200" dirty="0"/>
          </a:p>
          <a:p>
            <a:pPr algn="l"/>
            <a:endParaRPr lang="en-US" sz="3200" dirty="0"/>
          </a:p>
          <a:p>
            <a:pPr algn="l"/>
            <a:endParaRPr lang="en-US" sz="3200" dirty="0"/>
          </a:p>
          <a:p>
            <a:pPr algn="l"/>
            <a:endParaRPr lang="en-US" sz="3200" dirty="0"/>
          </a:p>
          <a:p>
            <a:pPr algn="l"/>
            <a:endParaRPr lang="en-US" sz="3200" dirty="0"/>
          </a:p>
          <a:p>
            <a:pPr algn="l"/>
            <a:endParaRPr lang="en-US" sz="3200" dirty="0"/>
          </a:p>
        </p:txBody>
      </p:sp>
      <p:sp>
        <p:nvSpPr>
          <p:cNvPr id="12" name="Title 1">
            <a:extLst>
              <a:ext uri="{FF2B5EF4-FFF2-40B4-BE49-F238E27FC236}">
                <a16:creationId xmlns:a16="http://schemas.microsoft.com/office/drawing/2014/main" id="{0B636F0A-95B9-AD4A-ADE0-9EC01B32C79D}"/>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
        <p:nvSpPr>
          <p:cNvPr id="13" name="AutoShape 1">
            <a:extLst>
              <a:ext uri="{FF2B5EF4-FFF2-40B4-BE49-F238E27FC236}">
                <a16:creationId xmlns:a16="http://schemas.microsoft.com/office/drawing/2014/main" id="{A7313D27-8456-AB40-91AE-2AE34E78A6B7}"/>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149223545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13" name="Teardrop 12"/>
          <p:cNvSpPr/>
          <p:nvPr/>
        </p:nvSpPr>
        <p:spPr>
          <a:xfrm>
            <a:off x="758734" y="336471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Select qualified</a:t>
            </a:r>
          </a:p>
        </p:txBody>
      </p:sp>
      <p:sp>
        <p:nvSpPr>
          <p:cNvPr id="16" name="Teardrop 15"/>
          <p:cNvSpPr/>
          <p:nvPr/>
        </p:nvSpPr>
        <p:spPr>
          <a:xfrm>
            <a:off x="880533" y="2415489"/>
            <a:ext cx="2616247" cy="817628"/>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Sustain &amp; keep quality</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11" name="Title 1">
            <a:extLst>
              <a:ext uri="{FF2B5EF4-FFF2-40B4-BE49-F238E27FC236}">
                <a16:creationId xmlns:a16="http://schemas.microsoft.com/office/drawing/2014/main" id="{62587573-CABD-484C-A833-C0326F37C798}"/>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385114415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8" name="Snip Diagonal Corner Rectangle 7"/>
          <p:cNvSpPr/>
          <p:nvPr/>
        </p:nvSpPr>
        <p:spPr>
          <a:xfrm>
            <a:off x="1731896" y="4536260"/>
            <a:ext cx="2688563" cy="1017873"/>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Appreciating local</a:t>
            </a:r>
          </a:p>
        </p:txBody>
      </p:sp>
      <p:sp>
        <p:nvSpPr>
          <p:cNvPr id="13" name="Teardrop 12"/>
          <p:cNvSpPr/>
          <p:nvPr/>
        </p:nvSpPr>
        <p:spPr>
          <a:xfrm>
            <a:off x="758734" y="336471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Select qualified</a:t>
            </a:r>
          </a:p>
        </p:txBody>
      </p:sp>
      <p:sp>
        <p:nvSpPr>
          <p:cNvPr id="16" name="Teardrop 15"/>
          <p:cNvSpPr/>
          <p:nvPr/>
        </p:nvSpPr>
        <p:spPr>
          <a:xfrm>
            <a:off x="880533" y="2415489"/>
            <a:ext cx="2616247" cy="817628"/>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Sustain &amp; keep quality</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12" name="Title 1">
            <a:extLst>
              <a:ext uri="{FF2B5EF4-FFF2-40B4-BE49-F238E27FC236}">
                <a16:creationId xmlns:a16="http://schemas.microsoft.com/office/drawing/2014/main" id="{29C1A8A7-0E74-264F-9D6A-96DDB8E16F75}"/>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78135444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8" name="Snip Diagonal Corner Rectangle 7"/>
          <p:cNvSpPr/>
          <p:nvPr/>
        </p:nvSpPr>
        <p:spPr>
          <a:xfrm>
            <a:off x="1731896" y="4536260"/>
            <a:ext cx="2688563" cy="1017873"/>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Appreciating local</a:t>
            </a:r>
          </a:p>
        </p:txBody>
      </p:sp>
      <p:sp>
        <p:nvSpPr>
          <p:cNvPr id="12" name="Teardrop 11"/>
          <p:cNvSpPr/>
          <p:nvPr/>
        </p:nvSpPr>
        <p:spPr>
          <a:xfrm>
            <a:off x="6288263" y="3847388"/>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lead</a:t>
            </a:r>
          </a:p>
        </p:txBody>
      </p:sp>
      <p:sp>
        <p:nvSpPr>
          <p:cNvPr id="13" name="Teardrop 12"/>
          <p:cNvSpPr/>
          <p:nvPr/>
        </p:nvSpPr>
        <p:spPr>
          <a:xfrm>
            <a:off x="758734" y="336471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Select qualified</a:t>
            </a:r>
          </a:p>
        </p:txBody>
      </p:sp>
      <p:sp>
        <p:nvSpPr>
          <p:cNvPr id="16" name="Teardrop 15"/>
          <p:cNvSpPr/>
          <p:nvPr/>
        </p:nvSpPr>
        <p:spPr>
          <a:xfrm>
            <a:off x="880533" y="2415489"/>
            <a:ext cx="2616247" cy="817628"/>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Sustain &amp; keep quality</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15" name="Title 1">
            <a:extLst>
              <a:ext uri="{FF2B5EF4-FFF2-40B4-BE49-F238E27FC236}">
                <a16:creationId xmlns:a16="http://schemas.microsoft.com/office/drawing/2014/main" id="{FF50BC36-40E8-D04B-B7A9-BF30B95B5D7B}"/>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73704455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8" name="Snip Diagonal Corner Rectangle 7"/>
          <p:cNvSpPr/>
          <p:nvPr/>
        </p:nvSpPr>
        <p:spPr>
          <a:xfrm>
            <a:off x="1731896" y="4536260"/>
            <a:ext cx="2688563" cy="1017873"/>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Appreciating local</a:t>
            </a:r>
          </a:p>
        </p:txBody>
      </p:sp>
      <p:sp>
        <p:nvSpPr>
          <p:cNvPr id="12" name="Teardrop 11"/>
          <p:cNvSpPr/>
          <p:nvPr/>
        </p:nvSpPr>
        <p:spPr>
          <a:xfrm>
            <a:off x="6288263" y="3847388"/>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lead</a:t>
            </a:r>
          </a:p>
        </p:txBody>
      </p:sp>
      <p:sp>
        <p:nvSpPr>
          <p:cNvPr id="13" name="Teardrop 12"/>
          <p:cNvSpPr/>
          <p:nvPr/>
        </p:nvSpPr>
        <p:spPr>
          <a:xfrm>
            <a:off x="758734" y="336471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Select qualified</a:t>
            </a:r>
          </a:p>
        </p:txBody>
      </p:sp>
      <p:sp>
        <p:nvSpPr>
          <p:cNvPr id="14" name="Teardrop 13"/>
          <p:cNvSpPr/>
          <p:nvPr/>
        </p:nvSpPr>
        <p:spPr>
          <a:xfrm>
            <a:off x="6387227" y="282429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Co-create</a:t>
            </a:r>
          </a:p>
        </p:txBody>
      </p:sp>
      <p:sp>
        <p:nvSpPr>
          <p:cNvPr id="16" name="Teardrop 15"/>
          <p:cNvSpPr/>
          <p:nvPr/>
        </p:nvSpPr>
        <p:spPr>
          <a:xfrm>
            <a:off x="880533" y="2415489"/>
            <a:ext cx="2616247" cy="817628"/>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Sustain &amp; keep quality</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17" name="Title 1">
            <a:extLst>
              <a:ext uri="{FF2B5EF4-FFF2-40B4-BE49-F238E27FC236}">
                <a16:creationId xmlns:a16="http://schemas.microsoft.com/office/drawing/2014/main" id="{1C9D0104-CDCC-F442-9A73-AE903146E8CC}"/>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19020979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7" name="Snip Single Corner Rectangle 6"/>
          <p:cNvSpPr/>
          <p:nvPr/>
        </p:nvSpPr>
        <p:spPr>
          <a:xfrm>
            <a:off x="6964524" y="1456277"/>
            <a:ext cx="204528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Co-produce</a:t>
            </a: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8" name="Snip Diagonal Corner Rectangle 7"/>
          <p:cNvSpPr/>
          <p:nvPr/>
        </p:nvSpPr>
        <p:spPr>
          <a:xfrm>
            <a:off x="1731896" y="4536260"/>
            <a:ext cx="2688563" cy="1017873"/>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Appreciating local</a:t>
            </a:r>
          </a:p>
        </p:txBody>
      </p:sp>
      <p:sp>
        <p:nvSpPr>
          <p:cNvPr id="12" name="Teardrop 11"/>
          <p:cNvSpPr/>
          <p:nvPr/>
        </p:nvSpPr>
        <p:spPr>
          <a:xfrm>
            <a:off x="6288263" y="3847388"/>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lead</a:t>
            </a:r>
          </a:p>
        </p:txBody>
      </p:sp>
      <p:sp>
        <p:nvSpPr>
          <p:cNvPr id="13" name="Teardrop 12"/>
          <p:cNvSpPr/>
          <p:nvPr/>
        </p:nvSpPr>
        <p:spPr>
          <a:xfrm>
            <a:off x="758734" y="336471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Select qualified</a:t>
            </a:r>
          </a:p>
        </p:txBody>
      </p:sp>
      <p:sp>
        <p:nvSpPr>
          <p:cNvPr id="14" name="Teardrop 13"/>
          <p:cNvSpPr/>
          <p:nvPr/>
        </p:nvSpPr>
        <p:spPr>
          <a:xfrm>
            <a:off x="6387227" y="282429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Co-create</a:t>
            </a:r>
          </a:p>
        </p:txBody>
      </p:sp>
      <p:sp>
        <p:nvSpPr>
          <p:cNvPr id="16" name="Teardrop 15"/>
          <p:cNvSpPr/>
          <p:nvPr/>
        </p:nvSpPr>
        <p:spPr>
          <a:xfrm>
            <a:off x="880533" y="2415489"/>
            <a:ext cx="2616247" cy="817628"/>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Sustain &amp; keep quality</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17" name="Title 1">
            <a:extLst>
              <a:ext uri="{FF2B5EF4-FFF2-40B4-BE49-F238E27FC236}">
                <a16:creationId xmlns:a16="http://schemas.microsoft.com/office/drawing/2014/main" id="{D1F985C9-4E23-BC48-9BFD-5C6358BAA342}"/>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320749000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4" name="Snip Single Corner Rectangle 3"/>
          <p:cNvSpPr/>
          <p:nvPr/>
        </p:nvSpPr>
        <p:spPr>
          <a:xfrm>
            <a:off x="880533" y="1456277"/>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Responsibility</a:t>
            </a:r>
          </a:p>
        </p:txBody>
      </p:sp>
      <p:sp>
        <p:nvSpPr>
          <p:cNvPr id="7" name="Snip Single Corner Rectangle 6"/>
          <p:cNvSpPr/>
          <p:nvPr/>
        </p:nvSpPr>
        <p:spPr>
          <a:xfrm>
            <a:off x="6964524" y="1456277"/>
            <a:ext cx="204528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Co-produce</a:t>
            </a: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8" name="Snip Diagonal Corner Rectangle 7"/>
          <p:cNvSpPr/>
          <p:nvPr/>
        </p:nvSpPr>
        <p:spPr>
          <a:xfrm>
            <a:off x="1731896" y="4536260"/>
            <a:ext cx="2688563" cy="1017873"/>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Appreciating local</a:t>
            </a:r>
          </a:p>
        </p:txBody>
      </p:sp>
      <p:sp>
        <p:nvSpPr>
          <p:cNvPr id="12" name="Teardrop 11"/>
          <p:cNvSpPr/>
          <p:nvPr/>
        </p:nvSpPr>
        <p:spPr>
          <a:xfrm>
            <a:off x="6288263" y="3847388"/>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lead</a:t>
            </a:r>
          </a:p>
        </p:txBody>
      </p:sp>
      <p:sp>
        <p:nvSpPr>
          <p:cNvPr id="13" name="Teardrop 12"/>
          <p:cNvSpPr/>
          <p:nvPr/>
        </p:nvSpPr>
        <p:spPr>
          <a:xfrm>
            <a:off x="758734" y="336471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Select qualified</a:t>
            </a:r>
          </a:p>
        </p:txBody>
      </p:sp>
      <p:sp>
        <p:nvSpPr>
          <p:cNvPr id="14" name="Teardrop 13"/>
          <p:cNvSpPr/>
          <p:nvPr/>
        </p:nvSpPr>
        <p:spPr>
          <a:xfrm>
            <a:off x="6387227" y="282429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Co-create</a:t>
            </a:r>
          </a:p>
        </p:txBody>
      </p:sp>
      <p:sp>
        <p:nvSpPr>
          <p:cNvPr id="16" name="Teardrop 15"/>
          <p:cNvSpPr/>
          <p:nvPr/>
        </p:nvSpPr>
        <p:spPr>
          <a:xfrm>
            <a:off x="880533" y="2415489"/>
            <a:ext cx="2616247" cy="817628"/>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Sustain &amp; keep quality</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17" name="Title 1">
            <a:extLst>
              <a:ext uri="{FF2B5EF4-FFF2-40B4-BE49-F238E27FC236}">
                <a16:creationId xmlns:a16="http://schemas.microsoft.com/office/drawing/2014/main" id="{32A9367B-4B05-BC4B-B957-0B078C8B606A}"/>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34860376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4" name="Snip Single Corner Rectangle 3"/>
          <p:cNvSpPr/>
          <p:nvPr/>
        </p:nvSpPr>
        <p:spPr>
          <a:xfrm>
            <a:off x="880533" y="1456277"/>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Responsibility</a:t>
            </a:r>
          </a:p>
        </p:txBody>
      </p:sp>
      <p:sp>
        <p:nvSpPr>
          <p:cNvPr id="7" name="Snip Single Corner Rectangle 6"/>
          <p:cNvSpPr/>
          <p:nvPr/>
        </p:nvSpPr>
        <p:spPr>
          <a:xfrm>
            <a:off x="6964524" y="1456277"/>
            <a:ext cx="204528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Co-produce</a:t>
            </a: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8" name="Snip Diagonal Corner Rectangle 7"/>
          <p:cNvSpPr/>
          <p:nvPr/>
        </p:nvSpPr>
        <p:spPr>
          <a:xfrm>
            <a:off x="1731896" y="4536260"/>
            <a:ext cx="2688563" cy="1017873"/>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Appreciating local</a:t>
            </a:r>
          </a:p>
        </p:txBody>
      </p:sp>
      <p:sp>
        <p:nvSpPr>
          <p:cNvPr id="9" name="Teardrop 8"/>
          <p:cNvSpPr/>
          <p:nvPr/>
        </p:nvSpPr>
        <p:spPr>
          <a:xfrm>
            <a:off x="4308948" y="4851801"/>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Mutual trust</a:t>
            </a:r>
          </a:p>
        </p:txBody>
      </p:sp>
      <p:sp>
        <p:nvSpPr>
          <p:cNvPr id="12" name="Teardrop 11"/>
          <p:cNvSpPr/>
          <p:nvPr/>
        </p:nvSpPr>
        <p:spPr>
          <a:xfrm>
            <a:off x="6288263" y="3847388"/>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lead</a:t>
            </a:r>
          </a:p>
        </p:txBody>
      </p:sp>
      <p:sp>
        <p:nvSpPr>
          <p:cNvPr id="13" name="Teardrop 12"/>
          <p:cNvSpPr/>
          <p:nvPr/>
        </p:nvSpPr>
        <p:spPr>
          <a:xfrm>
            <a:off x="758734" y="336471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Select qualified</a:t>
            </a:r>
          </a:p>
        </p:txBody>
      </p:sp>
      <p:sp>
        <p:nvSpPr>
          <p:cNvPr id="14" name="Teardrop 13"/>
          <p:cNvSpPr/>
          <p:nvPr/>
        </p:nvSpPr>
        <p:spPr>
          <a:xfrm>
            <a:off x="6387227" y="282429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Co-create</a:t>
            </a:r>
          </a:p>
        </p:txBody>
      </p:sp>
      <p:sp>
        <p:nvSpPr>
          <p:cNvPr id="16" name="Teardrop 15"/>
          <p:cNvSpPr/>
          <p:nvPr/>
        </p:nvSpPr>
        <p:spPr>
          <a:xfrm>
            <a:off x="880533" y="2415489"/>
            <a:ext cx="2616247" cy="817628"/>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Sustain &amp; keep quality</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17" name="Title 1">
            <a:extLst>
              <a:ext uri="{FF2B5EF4-FFF2-40B4-BE49-F238E27FC236}">
                <a16:creationId xmlns:a16="http://schemas.microsoft.com/office/drawing/2014/main" id="{0C456589-B2DC-654D-B524-B37F99A036A8}"/>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3279378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4" name="Snip Single Corner Rectangle 3"/>
          <p:cNvSpPr/>
          <p:nvPr/>
        </p:nvSpPr>
        <p:spPr>
          <a:xfrm>
            <a:off x="880533" y="1456277"/>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Responsibility</a:t>
            </a:r>
          </a:p>
        </p:txBody>
      </p:sp>
      <p:sp>
        <p:nvSpPr>
          <p:cNvPr id="7" name="Snip Single Corner Rectangle 6"/>
          <p:cNvSpPr/>
          <p:nvPr/>
        </p:nvSpPr>
        <p:spPr>
          <a:xfrm>
            <a:off x="6964524" y="1456277"/>
            <a:ext cx="204528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Co-produce</a:t>
            </a: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8" name="Snip Diagonal Corner Rectangle 7"/>
          <p:cNvSpPr/>
          <p:nvPr/>
        </p:nvSpPr>
        <p:spPr>
          <a:xfrm>
            <a:off x="1731896" y="4536260"/>
            <a:ext cx="2688563" cy="1017873"/>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Appreciating local</a:t>
            </a:r>
          </a:p>
        </p:txBody>
      </p:sp>
      <p:sp>
        <p:nvSpPr>
          <p:cNvPr id="9" name="Teardrop 8"/>
          <p:cNvSpPr/>
          <p:nvPr/>
        </p:nvSpPr>
        <p:spPr>
          <a:xfrm>
            <a:off x="4308948" y="4851801"/>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Mutual trust</a:t>
            </a:r>
          </a:p>
        </p:txBody>
      </p:sp>
      <p:sp>
        <p:nvSpPr>
          <p:cNvPr id="12" name="Teardrop 11"/>
          <p:cNvSpPr/>
          <p:nvPr/>
        </p:nvSpPr>
        <p:spPr>
          <a:xfrm>
            <a:off x="6288263" y="3847388"/>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lead</a:t>
            </a:r>
          </a:p>
        </p:txBody>
      </p:sp>
      <p:sp>
        <p:nvSpPr>
          <p:cNvPr id="13" name="Teardrop 12"/>
          <p:cNvSpPr/>
          <p:nvPr/>
        </p:nvSpPr>
        <p:spPr>
          <a:xfrm>
            <a:off x="758734" y="336471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Select qualified</a:t>
            </a:r>
          </a:p>
        </p:txBody>
      </p:sp>
      <p:sp>
        <p:nvSpPr>
          <p:cNvPr id="14" name="Teardrop 13"/>
          <p:cNvSpPr/>
          <p:nvPr/>
        </p:nvSpPr>
        <p:spPr>
          <a:xfrm>
            <a:off x="6387227" y="282429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Co-create</a:t>
            </a:r>
          </a:p>
        </p:txBody>
      </p:sp>
      <p:sp>
        <p:nvSpPr>
          <p:cNvPr id="16" name="Teardrop 15"/>
          <p:cNvSpPr/>
          <p:nvPr/>
        </p:nvSpPr>
        <p:spPr>
          <a:xfrm>
            <a:off x="880533" y="2415489"/>
            <a:ext cx="2616247" cy="817628"/>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Sustain &amp; keep quality</a:t>
            </a:r>
          </a:p>
        </p:txBody>
      </p:sp>
      <p:sp>
        <p:nvSpPr>
          <p:cNvPr id="18" name="Teardrop 17"/>
          <p:cNvSpPr/>
          <p:nvPr/>
        </p:nvSpPr>
        <p:spPr>
          <a:xfrm>
            <a:off x="3702616" y="3847388"/>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Culturally sensitive</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21" name="Title 1">
            <a:extLst>
              <a:ext uri="{FF2B5EF4-FFF2-40B4-BE49-F238E27FC236}">
                <a16:creationId xmlns:a16="http://schemas.microsoft.com/office/drawing/2014/main" id="{9597009D-7269-EC4E-922B-78D1D3812943}"/>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63944242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4" name="Snip Single Corner Rectangle 3"/>
          <p:cNvSpPr/>
          <p:nvPr/>
        </p:nvSpPr>
        <p:spPr>
          <a:xfrm>
            <a:off x="880533" y="1456277"/>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Responsibility</a:t>
            </a:r>
          </a:p>
        </p:txBody>
      </p:sp>
      <p:sp>
        <p:nvSpPr>
          <p:cNvPr id="7" name="Snip Single Corner Rectangle 6"/>
          <p:cNvSpPr/>
          <p:nvPr/>
        </p:nvSpPr>
        <p:spPr>
          <a:xfrm>
            <a:off x="6964524" y="1456277"/>
            <a:ext cx="204528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Co-produce</a:t>
            </a: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a:t>
            </a:r>
          </a:p>
        </p:txBody>
      </p:sp>
      <p:sp>
        <p:nvSpPr>
          <p:cNvPr id="8" name="Snip Diagonal Corner Rectangle 7"/>
          <p:cNvSpPr/>
          <p:nvPr/>
        </p:nvSpPr>
        <p:spPr>
          <a:xfrm>
            <a:off x="1731896" y="4536260"/>
            <a:ext cx="2688563" cy="1017873"/>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Appreciating local</a:t>
            </a:r>
          </a:p>
        </p:txBody>
      </p:sp>
      <p:sp>
        <p:nvSpPr>
          <p:cNvPr id="9" name="Teardrop 8"/>
          <p:cNvSpPr/>
          <p:nvPr/>
        </p:nvSpPr>
        <p:spPr>
          <a:xfrm>
            <a:off x="4308948" y="4851801"/>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Mutual trust</a:t>
            </a:r>
          </a:p>
        </p:txBody>
      </p:sp>
      <p:sp>
        <p:nvSpPr>
          <p:cNvPr id="12" name="Teardrop 11"/>
          <p:cNvSpPr/>
          <p:nvPr/>
        </p:nvSpPr>
        <p:spPr>
          <a:xfrm>
            <a:off x="6288263" y="3847388"/>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lead</a:t>
            </a:r>
          </a:p>
        </p:txBody>
      </p:sp>
      <p:sp>
        <p:nvSpPr>
          <p:cNvPr id="13" name="Teardrop 12"/>
          <p:cNvSpPr/>
          <p:nvPr/>
        </p:nvSpPr>
        <p:spPr>
          <a:xfrm>
            <a:off x="758734" y="336471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Select qualified</a:t>
            </a:r>
          </a:p>
        </p:txBody>
      </p:sp>
      <p:sp>
        <p:nvSpPr>
          <p:cNvPr id="14" name="Teardrop 13"/>
          <p:cNvSpPr/>
          <p:nvPr/>
        </p:nvSpPr>
        <p:spPr>
          <a:xfrm>
            <a:off x="6387227" y="2824293"/>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Co-create</a:t>
            </a:r>
          </a:p>
        </p:txBody>
      </p:sp>
      <p:sp>
        <p:nvSpPr>
          <p:cNvPr id="15" name="Teardrop 14"/>
          <p:cNvSpPr/>
          <p:nvPr/>
        </p:nvSpPr>
        <p:spPr>
          <a:xfrm>
            <a:off x="3702616" y="1277300"/>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Humility</a:t>
            </a:r>
          </a:p>
        </p:txBody>
      </p:sp>
      <p:sp>
        <p:nvSpPr>
          <p:cNvPr id="16" name="Teardrop 15"/>
          <p:cNvSpPr/>
          <p:nvPr/>
        </p:nvSpPr>
        <p:spPr>
          <a:xfrm>
            <a:off x="880533" y="2415489"/>
            <a:ext cx="2616247" cy="817628"/>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Sustain &amp; keep quality</a:t>
            </a:r>
          </a:p>
        </p:txBody>
      </p:sp>
      <p:sp>
        <p:nvSpPr>
          <p:cNvPr id="18" name="Teardrop 17"/>
          <p:cNvSpPr/>
          <p:nvPr/>
        </p:nvSpPr>
        <p:spPr>
          <a:xfrm>
            <a:off x="3702616" y="3847388"/>
            <a:ext cx="2490632" cy="1138189"/>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Culturally sensitive</a:t>
            </a:r>
          </a:p>
        </p:txBody>
      </p:sp>
      <p:sp>
        <p:nvSpPr>
          <p:cNvPr id="19" name="Snip Single Corner Rectangle 18"/>
          <p:cNvSpPr/>
          <p:nvPr/>
        </p:nvSpPr>
        <p:spPr>
          <a:xfrm>
            <a:off x="6527753" y="509693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Collaboration of equivalence</a:t>
            </a:r>
          </a:p>
        </p:txBody>
      </p:sp>
      <p:sp>
        <p:nvSpPr>
          <p:cNvPr id="21" name="Title 1">
            <a:extLst>
              <a:ext uri="{FF2B5EF4-FFF2-40B4-BE49-F238E27FC236}">
                <a16:creationId xmlns:a16="http://schemas.microsoft.com/office/drawing/2014/main" id="{4B26A9C6-031B-9E4A-8E4E-9C275E1960B3}"/>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405657502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Dr. Jama Musse Jama | </a:t>
            </a:r>
            <a:r>
              <a:rPr lang="en-US" sz="1500" dirty="0" err="1"/>
              <a:t>jama@redsea-online.org</a:t>
            </a:r>
            <a:r>
              <a:rPr lang="en-US" sz="1500" dirty="0"/>
              <a:t>| 2019</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6" name="Hexagon 5"/>
          <p:cNvSpPr/>
          <p:nvPr/>
        </p:nvSpPr>
        <p:spPr>
          <a:xfrm>
            <a:off x="3249366" y="2370677"/>
            <a:ext cx="3550214" cy="181450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rgbClr val="FF6600"/>
                </a:solidFill>
              </a:rPr>
              <a:t>Enabling Environment in Somaliland</a:t>
            </a:r>
          </a:p>
        </p:txBody>
      </p:sp>
      <p:sp>
        <p:nvSpPr>
          <p:cNvPr id="8" name="Snip Single Corner Rectangle 7"/>
          <p:cNvSpPr/>
          <p:nvPr/>
        </p:nvSpPr>
        <p:spPr>
          <a:xfrm>
            <a:off x="880533" y="1456277"/>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Self sustaining</a:t>
            </a:r>
          </a:p>
        </p:txBody>
      </p:sp>
      <p:sp>
        <p:nvSpPr>
          <p:cNvPr id="9" name="Snip Single Corner Rectangle 8"/>
          <p:cNvSpPr/>
          <p:nvPr/>
        </p:nvSpPr>
        <p:spPr>
          <a:xfrm>
            <a:off x="5892800" y="1456277"/>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Building our own system</a:t>
            </a:r>
          </a:p>
        </p:txBody>
      </p:sp>
      <p:sp>
        <p:nvSpPr>
          <p:cNvPr id="10" name="Snip Single Corner Rectangle 9"/>
          <p:cNvSpPr/>
          <p:nvPr/>
        </p:nvSpPr>
        <p:spPr>
          <a:xfrm>
            <a:off x="880533" y="3727980"/>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South-South Collaboration</a:t>
            </a:r>
          </a:p>
        </p:txBody>
      </p:sp>
      <p:sp>
        <p:nvSpPr>
          <p:cNvPr id="11" name="Snip Single Corner Rectangle 10"/>
          <p:cNvSpPr/>
          <p:nvPr/>
        </p:nvSpPr>
        <p:spPr>
          <a:xfrm>
            <a:off x="6527753" y="3727980"/>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Local open source</a:t>
            </a:r>
          </a:p>
        </p:txBody>
      </p:sp>
      <p:sp>
        <p:nvSpPr>
          <p:cNvPr id="12" name="Snip Single Corner Rectangle 11"/>
          <p:cNvSpPr/>
          <p:nvPr/>
        </p:nvSpPr>
        <p:spPr>
          <a:xfrm>
            <a:off x="3496780" y="4842943"/>
            <a:ext cx="2616247" cy="91440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Focusing on women in tech</a:t>
            </a:r>
          </a:p>
        </p:txBody>
      </p:sp>
      <p:sp>
        <p:nvSpPr>
          <p:cNvPr id="13" name="Title 1">
            <a:extLst>
              <a:ext uri="{FF2B5EF4-FFF2-40B4-BE49-F238E27FC236}">
                <a16:creationId xmlns:a16="http://schemas.microsoft.com/office/drawing/2014/main" id="{FD733C30-9069-3E40-BFEF-AC6B806E69BC}"/>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7757776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199" y="1049866"/>
            <a:ext cx="7949339" cy="4622514"/>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3200" dirty="0"/>
              <a:t>What is the Fourth Industrial Revolution?</a:t>
            </a:r>
          </a:p>
          <a:p>
            <a:pPr marL="342900" indent="-342900" algn="l">
              <a:buFont typeface="Arial" panose="020B0604020202020204" pitchFamily="34" charset="0"/>
              <a:buChar char="•"/>
            </a:pPr>
            <a:r>
              <a:rPr lang="en-US" sz="3200" dirty="0"/>
              <a:t>Rethinking Relevance in Knowledge Production in Africa </a:t>
            </a:r>
          </a:p>
          <a:p>
            <a:pPr marL="342900" indent="-342900" algn="l">
              <a:buFont typeface="Arial" panose="020B0604020202020204" pitchFamily="34" charset="0"/>
              <a:buChar char="•"/>
            </a:pPr>
            <a:r>
              <a:rPr lang="en-US" sz="3200" dirty="0"/>
              <a:t>Women in technology</a:t>
            </a:r>
          </a:p>
          <a:p>
            <a:pPr algn="l"/>
            <a:endParaRPr lang="en-US" sz="3200" dirty="0"/>
          </a:p>
          <a:p>
            <a:pPr algn="l"/>
            <a:endParaRPr lang="en-US" sz="3200" dirty="0"/>
          </a:p>
          <a:p>
            <a:pPr algn="l"/>
            <a:endParaRPr lang="en-US" sz="3200" dirty="0"/>
          </a:p>
          <a:p>
            <a:pPr algn="l"/>
            <a:endParaRPr lang="en-US" sz="3200" dirty="0"/>
          </a:p>
          <a:p>
            <a:pPr algn="l"/>
            <a:endParaRPr lang="en-US" sz="3200" dirty="0"/>
          </a:p>
        </p:txBody>
      </p:sp>
      <p:sp>
        <p:nvSpPr>
          <p:cNvPr id="12" name="Title 1">
            <a:extLst>
              <a:ext uri="{FF2B5EF4-FFF2-40B4-BE49-F238E27FC236}">
                <a16:creationId xmlns:a16="http://schemas.microsoft.com/office/drawing/2014/main" id="{0B636F0A-95B9-AD4A-ADE0-9EC01B32C79D}"/>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
        <p:nvSpPr>
          <p:cNvPr id="13" name="AutoShape 1">
            <a:extLst>
              <a:ext uri="{FF2B5EF4-FFF2-40B4-BE49-F238E27FC236}">
                <a16:creationId xmlns:a16="http://schemas.microsoft.com/office/drawing/2014/main" id="{A7313D27-8456-AB40-91AE-2AE34E78A6B7}"/>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12005321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5. Localizing the knowledge:</a:t>
            </a:r>
          </a:p>
          <a:p>
            <a:pPr marL="571500" indent="-571500" algn="l">
              <a:buFont typeface="Arial" panose="020B0604020202020204" pitchFamily="34" charset="0"/>
              <a:buChar char="•"/>
            </a:pPr>
            <a:r>
              <a:rPr lang="en-US" sz="4000" dirty="0"/>
              <a:t>Language,</a:t>
            </a:r>
          </a:p>
          <a:p>
            <a:pPr marL="571500" indent="-571500" algn="l">
              <a:buFont typeface="Arial" panose="020B0604020202020204" pitchFamily="34" charset="0"/>
              <a:buChar char="•"/>
            </a:pPr>
            <a:r>
              <a:rPr lang="en-US" sz="4000" dirty="0"/>
              <a:t>Culture, </a:t>
            </a:r>
          </a:p>
          <a:p>
            <a:pPr marL="571500" indent="-571500" algn="l">
              <a:buFont typeface="Arial" panose="020B0604020202020204" pitchFamily="34" charset="0"/>
              <a:buChar char="•"/>
            </a:pPr>
            <a:r>
              <a:rPr lang="en-US" sz="4000" dirty="0"/>
              <a:t>Knowledge production</a:t>
            </a:r>
          </a:p>
          <a:p>
            <a:pPr algn="l"/>
            <a:endParaRPr lang="en-US" dirty="0"/>
          </a:p>
        </p:txBody>
      </p:sp>
      <p:sp>
        <p:nvSpPr>
          <p:cNvPr id="7" name="AutoShape 1">
            <a:extLst>
              <a:ext uri="{FF2B5EF4-FFF2-40B4-BE49-F238E27FC236}">
                <a16:creationId xmlns:a16="http://schemas.microsoft.com/office/drawing/2014/main" id="{11D3CE1D-280F-F54A-A033-34ECF871566F}"/>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DC5F0E9D-F2C6-6142-93C3-969EF7AB772F}"/>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195473154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Localizing the use of ICT</a:t>
            </a:r>
          </a:p>
          <a:p>
            <a:pPr algn="l"/>
            <a:r>
              <a:rPr lang="en-US" dirty="0"/>
              <a:t>IT, ICT, CS, STEM</a:t>
            </a:r>
          </a:p>
          <a:p>
            <a:pPr algn="l"/>
            <a:endParaRPr lang="en-US" dirty="0"/>
          </a:p>
        </p:txBody>
      </p:sp>
      <p:sp>
        <p:nvSpPr>
          <p:cNvPr id="7" name="AutoShape 1">
            <a:extLst>
              <a:ext uri="{FF2B5EF4-FFF2-40B4-BE49-F238E27FC236}">
                <a16:creationId xmlns:a16="http://schemas.microsoft.com/office/drawing/2014/main" id="{E7DE7556-3AAA-8C4E-ABFF-5BE94E8B0BDB}"/>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2CCACDF3-E745-B643-A3C4-E45DC2682929}"/>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163606953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Localizing the use of ICT</a:t>
            </a:r>
          </a:p>
          <a:p>
            <a:pPr algn="l"/>
            <a:r>
              <a:rPr lang="en-US" dirty="0"/>
              <a:t>IT, ICT, CS, STEM</a:t>
            </a:r>
          </a:p>
          <a:p>
            <a:pPr algn="l"/>
            <a:endParaRPr lang="en-US" dirty="0"/>
          </a:p>
          <a:p>
            <a:pPr algn="l"/>
            <a:r>
              <a:rPr lang="en-US" dirty="0"/>
              <a:t>Security, defense, justice, governance</a:t>
            </a:r>
          </a:p>
        </p:txBody>
      </p:sp>
      <p:sp>
        <p:nvSpPr>
          <p:cNvPr id="7" name="AutoShape 1">
            <a:extLst>
              <a:ext uri="{FF2B5EF4-FFF2-40B4-BE49-F238E27FC236}">
                <a16:creationId xmlns:a16="http://schemas.microsoft.com/office/drawing/2014/main" id="{E7DE7556-3AAA-8C4E-ABFF-5BE94E8B0BDB}"/>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2CCACDF3-E745-B643-A3C4-E45DC2682929}"/>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6027106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6. Somaliland context</a:t>
            </a:r>
          </a:p>
        </p:txBody>
      </p:sp>
      <p:sp>
        <p:nvSpPr>
          <p:cNvPr id="7" name="AutoShape 1">
            <a:extLst>
              <a:ext uri="{FF2B5EF4-FFF2-40B4-BE49-F238E27FC236}">
                <a16:creationId xmlns:a16="http://schemas.microsoft.com/office/drawing/2014/main" id="{53D526B2-422F-4642-B5DC-BF1D4EDBB25C}"/>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0" name="Title 1">
            <a:extLst>
              <a:ext uri="{FF2B5EF4-FFF2-40B4-BE49-F238E27FC236}">
                <a16:creationId xmlns:a16="http://schemas.microsoft.com/office/drawing/2014/main" id="{A544279A-E2B7-DE47-A0DA-E53679D39FEF}"/>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29380291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30588237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1"/>
            <a:r>
              <a:rPr lang="en-US" dirty="0"/>
              <a:t>Probability</a:t>
            </a:r>
          </a:p>
          <a:p>
            <a:pPr marL="1371600" lvl="3" indent="0">
              <a:buNone/>
            </a:pPr>
            <a:endParaRPr lang="en-US" dirty="0"/>
          </a:p>
          <a:p>
            <a:pPr marL="1371600" lvl="3" indent="0">
              <a:buNone/>
            </a:pPr>
            <a:endParaRPr lang="en-US" dirty="0"/>
          </a:p>
          <a:p>
            <a:pPr lvl="3"/>
            <a:endParaRPr lang="en-US" dirty="0"/>
          </a:p>
          <a:p>
            <a:pPr lvl="1"/>
            <a:r>
              <a:rPr lang="en-US" dirty="0"/>
              <a:t>Calculus</a:t>
            </a:r>
          </a:p>
          <a:p>
            <a:pPr marL="914400" lvl="2" indent="0">
              <a:buNone/>
            </a:pPr>
            <a:endParaRPr lang="en-US" dirty="0"/>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37227285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1"/>
            <a:r>
              <a:rPr lang="en-US" dirty="0"/>
              <a:t>Probability</a:t>
            </a:r>
          </a:p>
          <a:p>
            <a:pPr lvl="2"/>
            <a:r>
              <a:rPr lang="en-US" dirty="0"/>
              <a:t>Examples</a:t>
            </a:r>
          </a:p>
          <a:p>
            <a:pPr lvl="3"/>
            <a:r>
              <a:rPr lang="en-US" dirty="0"/>
              <a:t>Cards example</a:t>
            </a:r>
          </a:p>
          <a:p>
            <a:pPr lvl="3"/>
            <a:r>
              <a:rPr lang="en-US" dirty="0"/>
              <a:t>Game of dice</a:t>
            </a:r>
          </a:p>
          <a:p>
            <a:pPr lvl="3"/>
            <a:endParaRPr lang="en-US" dirty="0"/>
          </a:p>
          <a:p>
            <a:pPr lvl="1"/>
            <a:r>
              <a:rPr lang="en-US" dirty="0"/>
              <a:t>Calculus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24749409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1"/>
            <a:r>
              <a:rPr lang="en-US" dirty="0"/>
              <a:t>Probability</a:t>
            </a:r>
          </a:p>
          <a:p>
            <a:pPr lvl="2"/>
            <a:r>
              <a:rPr lang="en-US" dirty="0"/>
              <a:t>Examples</a:t>
            </a:r>
          </a:p>
          <a:p>
            <a:pPr lvl="3"/>
            <a:r>
              <a:rPr lang="en-US" dirty="0"/>
              <a:t>Cards example</a:t>
            </a:r>
          </a:p>
          <a:p>
            <a:pPr lvl="3"/>
            <a:r>
              <a:rPr lang="en-US" dirty="0"/>
              <a:t>Game of dice</a:t>
            </a:r>
          </a:p>
          <a:p>
            <a:pPr lvl="3"/>
            <a:endParaRPr lang="en-US" dirty="0"/>
          </a:p>
          <a:p>
            <a:pPr lvl="1"/>
            <a:r>
              <a:rPr lang="en-US" dirty="0"/>
              <a:t>Calculus</a:t>
            </a:r>
          </a:p>
          <a:p>
            <a:pPr lvl="2"/>
            <a:r>
              <a:rPr lang="en-US" dirty="0"/>
              <a:t>Zeno’s Paradox</a:t>
            </a:r>
          </a:p>
          <a:p>
            <a:pPr lvl="3"/>
            <a:r>
              <a:rPr lang="en-US" dirty="0"/>
              <a:t>Achilles and the tortoise</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32973529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5" descr="51280305_623962508033377_542874378631643136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862666"/>
            <a:ext cx="3702756" cy="2777067"/>
          </a:xfrm>
          <a:prstGeom prst="rect">
            <a:avLst/>
          </a:prstGeom>
        </p:spPr>
      </p:pic>
      <p:pic>
        <p:nvPicPr>
          <p:cNvPr id="7" name="Picture 6" descr="51373666_294543347922982_3962260411784364032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56" y="1862665"/>
            <a:ext cx="3702756" cy="2777067"/>
          </a:xfrm>
          <a:prstGeom prst="rect">
            <a:avLst/>
          </a:prstGeom>
        </p:spPr>
      </p:pic>
    </p:spTree>
    <p:extLst>
      <p:ext uri="{BB962C8B-B14F-4D97-AF65-F5344CB8AC3E}">
        <p14:creationId xmlns:p14="http://schemas.microsoft.com/office/powerpoint/2010/main" val="35297363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4" name="Picture 3"/>
          <p:cNvPicPr>
            <a:picLocks noChangeAspect="1"/>
          </p:cNvPicPr>
          <p:nvPr/>
        </p:nvPicPr>
        <p:blipFill>
          <a:blip r:embed="rId3"/>
          <a:stretch>
            <a:fillRect/>
          </a:stretch>
        </p:blipFill>
        <p:spPr>
          <a:xfrm>
            <a:off x="2260600" y="1811527"/>
            <a:ext cx="3767667" cy="3742605"/>
          </a:xfrm>
          <a:prstGeom prst="rect">
            <a:avLst/>
          </a:prstGeom>
        </p:spPr>
      </p:pic>
    </p:spTree>
    <p:extLst>
      <p:ext uri="{BB962C8B-B14F-4D97-AF65-F5344CB8AC3E}">
        <p14:creationId xmlns:p14="http://schemas.microsoft.com/office/powerpoint/2010/main" val="9367294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199" y="1049866"/>
            <a:ext cx="7949339" cy="4622514"/>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3200" dirty="0"/>
              <a:t>What is the Fourth Industrial Revolution?</a:t>
            </a:r>
          </a:p>
          <a:p>
            <a:pPr marL="342900" indent="-342900" algn="l">
              <a:buFont typeface="Arial" panose="020B0604020202020204" pitchFamily="34" charset="0"/>
              <a:buChar char="•"/>
            </a:pPr>
            <a:r>
              <a:rPr lang="en-US" sz="3200" dirty="0"/>
              <a:t>Rethinking Relevance in Knowledge Production in Africa </a:t>
            </a:r>
          </a:p>
          <a:p>
            <a:pPr marL="342900" indent="-342900" algn="l">
              <a:buFont typeface="Arial" panose="020B0604020202020204" pitchFamily="34" charset="0"/>
              <a:buChar char="•"/>
            </a:pPr>
            <a:r>
              <a:rPr lang="en-US" sz="3200" dirty="0"/>
              <a:t>Women in technology</a:t>
            </a:r>
          </a:p>
          <a:p>
            <a:pPr marL="342900" indent="-342900" algn="l">
              <a:buFont typeface="Arial" panose="020B0604020202020204" pitchFamily="34" charset="0"/>
              <a:buChar char="•"/>
            </a:pPr>
            <a:r>
              <a:rPr lang="en-US" sz="3200" dirty="0"/>
              <a:t>Localizing the knowledge</a:t>
            </a:r>
          </a:p>
          <a:p>
            <a:pPr algn="l"/>
            <a:endParaRPr lang="en-US" sz="3200" dirty="0"/>
          </a:p>
          <a:p>
            <a:pPr algn="l"/>
            <a:endParaRPr lang="en-US" sz="3200" dirty="0"/>
          </a:p>
          <a:p>
            <a:pPr algn="l"/>
            <a:endParaRPr lang="en-US" sz="3200" dirty="0"/>
          </a:p>
          <a:p>
            <a:pPr algn="l"/>
            <a:endParaRPr lang="en-US" sz="3200" dirty="0"/>
          </a:p>
        </p:txBody>
      </p:sp>
      <p:sp>
        <p:nvSpPr>
          <p:cNvPr id="12" name="Title 1">
            <a:extLst>
              <a:ext uri="{FF2B5EF4-FFF2-40B4-BE49-F238E27FC236}">
                <a16:creationId xmlns:a16="http://schemas.microsoft.com/office/drawing/2014/main" id="{0B636F0A-95B9-AD4A-ADE0-9EC01B32C79D}"/>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
        <p:nvSpPr>
          <p:cNvPr id="13" name="AutoShape 1">
            <a:extLst>
              <a:ext uri="{FF2B5EF4-FFF2-40B4-BE49-F238E27FC236}">
                <a16:creationId xmlns:a16="http://schemas.microsoft.com/office/drawing/2014/main" id="{A7313D27-8456-AB40-91AE-2AE34E78A6B7}"/>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42219967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5"/>
          <p:cNvPicPr>
            <a:picLocks noChangeAspect="1"/>
          </p:cNvPicPr>
          <p:nvPr/>
        </p:nvPicPr>
        <p:blipFill>
          <a:blip r:embed="rId3"/>
          <a:stretch>
            <a:fillRect/>
          </a:stretch>
        </p:blipFill>
        <p:spPr>
          <a:xfrm>
            <a:off x="2624666" y="1906778"/>
            <a:ext cx="3403600" cy="3386582"/>
          </a:xfrm>
          <a:prstGeom prst="rect">
            <a:avLst/>
          </a:prstGeom>
        </p:spPr>
      </p:pic>
    </p:spTree>
    <p:extLst>
      <p:ext uri="{BB962C8B-B14F-4D97-AF65-F5344CB8AC3E}">
        <p14:creationId xmlns:p14="http://schemas.microsoft.com/office/powerpoint/2010/main" val="322044152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5" descr="51280305_623962508033377_542874378631643136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862666"/>
            <a:ext cx="3702756" cy="2777067"/>
          </a:xfrm>
          <a:prstGeom prst="rect">
            <a:avLst/>
          </a:prstGeom>
        </p:spPr>
      </p:pic>
    </p:spTree>
    <p:extLst>
      <p:ext uri="{BB962C8B-B14F-4D97-AF65-F5344CB8AC3E}">
        <p14:creationId xmlns:p14="http://schemas.microsoft.com/office/powerpoint/2010/main" val="246566323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5" descr="51280305_623962508033377_542874378631643136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862666"/>
            <a:ext cx="3702756" cy="2777067"/>
          </a:xfrm>
          <a:prstGeom prst="rect">
            <a:avLst/>
          </a:prstGeom>
        </p:spPr>
      </p:pic>
      <p:pic>
        <p:nvPicPr>
          <p:cNvPr id="7" name="Picture 6" descr="51074247_572667783205476_84191297555922944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423" y="1828800"/>
            <a:ext cx="3747910" cy="2810933"/>
          </a:xfrm>
          <a:prstGeom prst="rect">
            <a:avLst/>
          </a:prstGeom>
        </p:spPr>
      </p:pic>
    </p:spTree>
    <p:extLst>
      <p:ext uri="{BB962C8B-B14F-4D97-AF65-F5344CB8AC3E}">
        <p14:creationId xmlns:p14="http://schemas.microsoft.com/office/powerpoint/2010/main" val="15706142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5" descr="51280305_623962508033377_542874378631643136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862666"/>
            <a:ext cx="2551289" cy="1913467"/>
          </a:xfrm>
          <a:prstGeom prst="rect">
            <a:avLst/>
          </a:prstGeom>
        </p:spPr>
      </p:pic>
      <p:pic>
        <p:nvPicPr>
          <p:cNvPr id="4" name="Picture 3" descr="51454866_603457443438134_9014621336185602048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624" y="1862666"/>
            <a:ext cx="2551290" cy="1913467"/>
          </a:xfrm>
          <a:prstGeom prst="rect">
            <a:avLst/>
          </a:prstGeom>
        </p:spPr>
      </p:pic>
      <p:pic>
        <p:nvPicPr>
          <p:cNvPr id="8" name="Picture 7" descr="51074247_572667783205476_84191297555922944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7289" y="1862666"/>
            <a:ext cx="2709335" cy="2032002"/>
          </a:xfrm>
          <a:prstGeom prst="rect">
            <a:avLst/>
          </a:prstGeom>
        </p:spPr>
      </p:pic>
      <p:pic>
        <p:nvPicPr>
          <p:cNvPr id="7" name="Picture 6" descr="51356411_465694370629692_3942924297219080192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0" y="3877742"/>
            <a:ext cx="2551289" cy="1913467"/>
          </a:xfrm>
          <a:prstGeom prst="rect">
            <a:avLst/>
          </a:prstGeom>
        </p:spPr>
      </p:pic>
      <p:pic>
        <p:nvPicPr>
          <p:cNvPr id="9" name="Picture 8" descr="51081779_343641866490935_8563130895106572288_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7290" y="3894668"/>
            <a:ext cx="2410178" cy="1807634"/>
          </a:xfrm>
          <a:prstGeom prst="rect">
            <a:avLst/>
          </a:prstGeom>
        </p:spPr>
      </p:pic>
      <p:pic>
        <p:nvPicPr>
          <p:cNvPr id="10" name="Picture 9" descr="51373666_294543347922982_3962260411784364032_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5202" y="3860802"/>
            <a:ext cx="2844800" cy="2133600"/>
          </a:xfrm>
          <a:prstGeom prst="rect">
            <a:avLst/>
          </a:prstGeom>
        </p:spPr>
      </p:pic>
    </p:spTree>
    <p:extLst>
      <p:ext uri="{BB962C8B-B14F-4D97-AF65-F5344CB8AC3E}">
        <p14:creationId xmlns:p14="http://schemas.microsoft.com/office/powerpoint/2010/main" val="101171007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8" name="Picture 7" descr="50959465_305654813634446_688181901168476160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6" y="1140280"/>
            <a:ext cx="6412089" cy="4809067"/>
          </a:xfrm>
          <a:prstGeom prst="rect">
            <a:avLst/>
          </a:prstGeom>
        </p:spPr>
      </p:pic>
    </p:spTree>
    <p:extLst>
      <p:ext uri="{BB962C8B-B14F-4D97-AF65-F5344CB8AC3E}">
        <p14:creationId xmlns:p14="http://schemas.microsoft.com/office/powerpoint/2010/main" val="223342642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4" name="Picture 3" descr="50969815_1310539062422369_8893995444510654464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049866"/>
            <a:ext cx="6654800" cy="4991100"/>
          </a:xfrm>
          <a:prstGeom prst="rect">
            <a:avLst/>
          </a:prstGeom>
        </p:spPr>
      </p:pic>
    </p:spTree>
    <p:extLst>
      <p:ext uri="{BB962C8B-B14F-4D97-AF65-F5344CB8AC3E}">
        <p14:creationId xmlns:p14="http://schemas.microsoft.com/office/powerpoint/2010/main" val="101078922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Role of culture </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Examples in mathematics</a:t>
            </a:r>
          </a:p>
          <a:p>
            <a:pPr lvl="4"/>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5"/>
          <p:cNvPicPr>
            <a:picLocks noChangeAspect="1"/>
          </p:cNvPicPr>
          <p:nvPr/>
        </p:nvPicPr>
        <p:blipFill>
          <a:blip r:embed="rId3"/>
          <a:stretch>
            <a:fillRect/>
          </a:stretch>
        </p:blipFill>
        <p:spPr>
          <a:xfrm>
            <a:off x="2624666" y="1906778"/>
            <a:ext cx="3403600" cy="3386582"/>
          </a:xfrm>
          <a:prstGeom prst="rect">
            <a:avLst/>
          </a:prstGeom>
        </p:spPr>
      </p:pic>
      <p:pic>
        <p:nvPicPr>
          <p:cNvPr id="4" name="Picture 3"/>
          <p:cNvPicPr>
            <a:picLocks noChangeAspect="1"/>
          </p:cNvPicPr>
          <p:nvPr/>
        </p:nvPicPr>
        <p:blipFill>
          <a:blip r:embed="rId4"/>
          <a:stretch>
            <a:fillRect/>
          </a:stretch>
        </p:blipFill>
        <p:spPr>
          <a:xfrm>
            <a:off x="1612900" y="1906778"/>
            <a:ext cx="5228167" cy="3943031"/>
          </a:xfrm>
          <a:prstGeom prst="rect">
            <a:avLst/>
          </a:prstGeom>
        </p:spPr>
      </p:pic>
    </p:spTree>
    <p:extLst>
      <p:ext uri="{BB962C8B-B14F-4D97-AF65-F5344CB8AC3E}">
        <p14:creationId xmlns:p14="http://schemas.microsoft.com/office/powerpoint/2010/main" val="411494409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err="1"/>
              <a:t>Ethnomathematics</a:t>
            </a:r>
            <a:endParaRPr lang="en-US" dirty="0"/>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Zeno’s paradox in Somali</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5"/>
          <p:cNvPicPr/>
          <p:nvPr/>
        </p:nvPicPr>
        <p:blipFill>
          <a:blip r:embed="rId3"/>
          <a:srcRect/>
          <a:stretch>
            <a:fillRect/>
          </a:stretch>
        </p:blipFill>
        <p:spPr bwMode="auto">
          <a:xfrm>
            <a:off x="1016000" y="2322829"/>
            <a:ext cx="7569200" cy="959175"/>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7434312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err="1"/>
              <a:t>Ethnomathematics</a:t>
            </a:r>
            <a:endParaRPr lang="en-US" dirty="0"/>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254981" y="1030441"/>
            <a:ext cx="7476355" cy="4986639"/>
          </a:xfrm>
          <a:prstGeom prst="rect">
            <a:avLst/>
          </a:prstGeom>
          <a:noFill/>
          <a:ln>
            <a:noFill/>
          </a:ln>
        </p:spPr>
      </p:pic>
    </p:spTree>
    <p:extLst>
      <p:ext uri="{BB962C8B-B14F-4D97-AF65-F5344CB8AC3E}">
        <p14:creationId xmlns:p14="http://schemas.microsoft.com/office/powerpoint/2010/main" val="327581732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err="1"/>
              <a:t>Ethnomathematics</a:t>
            </a:r>
            <a:endParaRPr lang="en-US" dirty="0"/>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Using games to teach basic mathematics</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4" name="Picture 3"/>
          <p:cNvPicPr>
            <a:picLocks noChangeAspect="1"/>
          </p:cNvPicPr>
          <p:nvPr/>
        </p:nvPicPr>
        <p:blipFill>
          <a:blip r:embed="rId3"/>
          <a:stretch>
            <a:fillRect/>
          </a:stretch>
        </p:blipFill>
        <p:spPr>
          <a:xfrm>
            <a:off x="1955800" y="1756832"/>
            <a:ext cx="5680332" cy="4260248"/>
          </a:xfrm>
          <a:prstGeom prst="rect">
            <a:avLst/>
          </a:prstGeom>
        </p:spPr>
      </p:pic>
    </p:spTree>
    <p:extLst>
      <p:ext uri="{BB962C8B-B14F-4D97-AF65-F5344CB8AC3E}">
        <p14:creationId xmlns:p14="http://schemas.microsoft.com/office/powerpoint/2010/main" val="334476869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199" y="1049866"/>
            <a:ext cx="7949339" cy="4622514"/>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3200" dirty="0"/>
              <a:t>What is the Fourth Industrial Revolution?</a:t>
            </a:r>
          </a:p>
          <a:p>
            <a:pPr marL="342900" indent="-342900" algn="l">
              <a:buFont typeface="Arial" panose="020B0604020202020204" pitchFamily="34" charset="0"/>
              <a:buChar char="•"/>
            </a:pPr>
            <a:r>
              <a:rPr lang="en-US" sz="3200" dirty="0"/>
              <a:t>Rethinking Relevance in Knowledge Production in Africa </a:t>
            </a:r>
          </a:p>
          <a:p>
            <a:pPr marL="342900" indent="-342900" algn="l">
              <a:buFont typeface="Arial" panose="020B0604020202020204" pitchFamily="34" charset="0"/>
              <a:buChar char="•"/>
            </a:pPr>
            <a:r>
              <a:rPr lang="en-US" sz="3200" dirty="0"/>
              <a:t>Women in technology</a:t>
            </a:r>
          </a:p>
          <a:p>
            <a:pPr marL="342900" indent="-342900" algn="l">
              <a:buFont typeface="Arial" panose="020B0604020202020204" pitchFamily="34" charset="0"/>
              <a:buChar char="•"/>
            </a:pPr>
            <a:r>
              <a:rPr lang="en-US" sz="3200" dirty="0"/>
              <a:t>Localizing the knowledge</a:t>
            </a:r>
          </a:p>
          <a:p>
            <a:pPr marL="342900" indent="-342900" algn="l">
              <a:buFont typeface="Arial" panose="020B0604020202020204" pitchFamily="34" charset="0"/>
              <a:buChar char="•"/>
            </a:pPr>
            <a:r>
              <a:rPr lang="en-US" sz="3200" dirty="0"/>
              <a:t>Localizing the use of ICT</a:t>
            </a:r>
          </a:p>
          <a:p>
            <a:pPr algn="l"/>
            <a:endParaRPr lang="en-US" sz="3200" dirty="0"/>
          </a:p>
          <a:p>
            <a:pPr algn="l"/>
            <a:endParaRPr lang="en-US" sz="3200" dirty="0"/>
          </a:p>
          <a:p>
            <a:pPr algn="l"/>
            <a:endParaRPr lang="en-US" sz="3200" dirty="0"/>
          </a:p>
        </p:txBody>
      </p:sp>
      <p:sp>
        <p:nvSpPr>
          <p:cNvPr id="12" name="Title 1">
            <a:extLst>
              <a:ext uri="{FF2B5EF4-FFF2-40B4-BE49-F238E27FC236}">
                <a16:creationId xmlns:a16="http://schemas.microsoft.com/office/drawing/2014/main" id="{0B636F0A-95B9-AD4A-ADE0-9EC01B32C79D}"/>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
        <p:nvSpPr>
          <p:cNvPr id="13" name="AutoShape 1">
            <a:extLst>
              <a:ext uri="{FF2B5EF4-FFF2-40B4-BE49-F238E27FC236}">
                <a16:creationId xmlns:a16="http://schemas.microsoft.com/office/drawing/2014/main" id="{A7313D27-8456-AB40-91AE-2AE34E78A6B7}"/>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33367814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err="1"/>
              <a:t>Ethnomathematics</a:t>
            </a:r>
            <a:endParaRPr lang="en-US" dirty="0"/>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Using games to teach basic mathematics</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5"/>
          <p:cNvPicPr>
            <a:picLocks noChangeAspect="1"/>
          </p:cNvPicPr>
          <p:nvPr/>
        </p:nvPicPr>
        <p:blipFill>
          <a:blip r:embed="rId3"/>
          <a:stretch>
            <a:fillRect/>
          </a:stretch>
        </p:blipFill>
        <p:spPr>
          <a:xfrm>
            <a:off x="2286000" y="1739900"/>
            <a:ext cx="5266266" cy="4319984"/>
          </a:xfrm>
          <a:prstGeom prst="rect">
            <a:avLst/>
          </a:prstGeom>
        </p:spPr>
      </p:pic>
    </p:spTree>
    <p:extLst>
      <p:ext uri="{BB962C8B-B14F-4D97-AF65-F5344CB8AC3E}">
        <p14:creationId xmlns:p14="http://schemas.microsoft.com/office/powerpoint/2010/main" val="29176198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err="1"/>
              <a:t>Ethnomathematics</a:t>
            </a:r>
            <a:endParaRPr lang="en-US" dirty="0"/>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Bargaining in </a:t>
            </a:r>
            <a:r>
              <a:rPr lang="en-US" dirty="0" err="1"/>
              <a:t>Burco</a:t>
            </a:r>
            <a:r>
              <a:rPr lang="en-US" dirty="0"/>
              <a:t> </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4" name="Picture 3"/>
          <p:cNvPicPr>
            <a:picLocks noChangeAspect="1"/>
          </p:cNvPicPr>
          <p:nvPr/>
        </p:nvPicPr>
        <p:blipFill>
          <a:blip r:embed="rId3"/>
          <a:stretch>
            <a:fillRect/>
          </a:stretch>
        </p:blipFill>
        <p:spPr>
          <a:xfrm>
            <a:off x="1938866" y="1816100"/>
            <a:ext cx="5579534" cy="3980068"/>
          </a:xfrm>
          <a:prstGeom prst="rect">
            <a:avLst/>
          </a:prstGeom>
        </p:spPr>
      </p:pic>
    </p:spTree>
    <p:extLst>
      <p:ext uri="{BB962C8B-B14F-4D97-AF65-F5344CB8AC3E}">
        <p14:creationId xmlns:p14="http://schemas.microsoft.com/office/powerpoint/2010/main" val="127039614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err="1"/>
              <a:t>Ethnomathematics</a:t>
            </a:r>
            <a:endParaRPr lang="en-US" dirty="0"/>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Bargaining in </a:t>
            </a:r>
            <a:r>
              <a:rPr lang="en-US" dirty="0" err="1"/>
              <a:t>Burco</a:t>
            </a:r>
            <a:r>
              <a:rPr lang="en-US" dirty="0"/>
              <a:t> </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5"/>
          <p:cNvPicPr>
            <a:picLocks noChangeAspect="1"/>
          </p:cNvPicPr>
          <p:nvPr/>
        </p:nvPicPr>
        <p:blipFill>
          <a:blip r:embed="rId3"/>
          <a:stretch>
            <a:fillRect/>
          </a:stretch>
        </p:blipFill>
        <p:spPr>
          <a:xfrm>
            <a:off x="1591733" y="1728807"/>
            <a:ext cx="6436432" cy="4288273"/>
          </a:xfrm>
          <a:prstGeom prst="rect">
            <a:avLst/>
          </a:prstGeom>
        </p:spPr>
      </p:pic>
    </p:spTree>
    <p:extLst>
      <p:ext uri="{BB962C8B-B14F-4D97-AF65-F5344CB8AC3E}">
        <p14:creationId xmlns:p14="http://schemas.microsoft.com/office/powerpoint/2010/main" val="302935487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Tools for teaching</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2016</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Teaching in a culturally sensitive way</a:t>
            </a:r>
          </a:p>
          <a:p>
            <a:r>
              <a:rPr lang="en-US" dirty="0"/>
              <a:t>Producing knowledge that makes sense of your own people</a:t>
            </a:r>
          </a:p>
          <a:p>
            <a:pPr marL="0" indent="0">
              <a:buNone/>
            </a:pPr>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215080004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pic>
        <p:nvPicPr>
          <p:cNvPr id="4" name="Picture 3" descr="official logo+Upda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698462" cy="1309485"/>
          </a:xfrm>
          <a:prstGeom prst="rect">
            <a:avLst/>
          </a:prstGeom>
        </p:spPr>
      </p:pic>
      <p:pic>
        <p:nvPicPr>
          <p:cNvPr id="8" name="Picture 7" descr="HC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8981" y="0"/>
            <a:ext cx="1305020" cy="1257176"/>
          </a:xfrm>
          <a:prstGeom prst="rect">
            <a:avLst/>
          </a:prstGeom>
        </p:spPr>
      </p:pic>
      <p:sp>
        <p:nvSpPr>
          <p:cNvPr id="9" name="Rectangle 8"/>
          <p:cNvSpPr/>
          <p:nvPr/>
        </p:nvSpPr>
        <p:spPr>
          <a:xfrm>
            <a:off x="1" y="940153"/>
            <a:ext cx="9144000" cy="369332"/>
          </a:xfrm>
          <a:prstGeom prst="rect">
            <a:avLst/>
          </a:prstGeom>
        </p:spPr>
        <p:txBody>
          <a:bodyPr wrap="square">
            <a:spAutoFit/>
          </a:bodyPr>
          <a:lstStyle/>
          <a:p>
            <a:pPr algn="ctr"/>
            <a:r>
              <a:rPr lang="en-US" dirty="0"/>
              <a:t>______________________________________________________________________________</a:t>
            </a:r>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200" y="1534332"/>
            <a:ext cx="7772400" cy="3857877"/>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r>
              <a:rPr lang="en-US" dirty="0"/>
              <a:t>One example: Somali Corpus</a:t>
            </a:r>
          </a:p>
        </p:txBody>
      </p:sp>
    </p:spTree>
    <p:extLst>
      <p:ext uri="{BB962C8B-B14F-4D97-AF65-F5344CB8AC3E}">
        <p14:creationId xmlns:p14="http://schemas.microsoft.com/office/powerpoint/2010/main" val="159562095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130426"/>
            <a:ext cx="9143999" cy="1470025"/>
          </a:xfrm>
        </p:spPr>
        <p:txBody>
          <a:bodyPr>
            <a:normAutofit/>
          </a:bodyPr>
          <a:lstStyle/>
          <a:p>
            <a:r>
              <a:rPr lang="en-US" sz="3200" dirty="0"/>
              <a:t>Somali Corpus: towards 7 million words tagged</a:t>
            </a:r>
          </a:p>
        </p:txBody>
      </p:sp>
      <p:sp>
        <p:nvSpPr>
          <p:cNvPr id="3" name="Subtitle 2"/>
          <p:cNvSpPr>
            <a:spLocks noGrp="1"/>
          </p:cNvSpPr>
          <p:nvPr>
            <p:ph type="subTitle" idx="1"/>
          </p:nvPr>
        </p:nvSpPr>
        <p:spPr>
          <a:xfrm>
            <a:off x="448737" y="3227583"/>
            <a:ext cx="8170707" cy="828264"/>
          </a:xfrm>
        </p:spPr>
        <p:txBody>
          <a:bodyPr>
            <a:normAutofit/>
          </a:bodyPr>
          <a:lstStyle/>
          <a:p>
            <a:r>
              <a:rPr lang="en-US" dirty="0"/>
              <a:t> New research insights</a:t>
            </a:r>
          </a:p>
        </p:txBody>
      </p:sp>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Jama Musse Jama | </a:t>
            </a:r>
            <a:r>
              <a:rPr lang="en-US" dirty="0" err="1"/>
              <a:t>jama@jamamusse.com</a:t>
            </a:r>
            <a:endParaRPr lang="en-US" dirty="0"/>
          </a:p>
          <a:p>
            <a:r>
              <a:rPr lang="en-US" dirty="0" err="1"/>
              <a:t>www.hargeysaculturalcentre.org</a:t>
            </a:r>
            <a:endParaRPr lang="en-US" dirty="0"/>
          </a:p>
        </p:txBody>
      </p:sp>
      <p:pic>
        <p:nvPicPr>
          <p:cNvPr id="4" name="Picture 3" descr="official logo+Upd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98462" cy="1309485"/>
          </a:xfrm>
          <a:prstGeom prst="rect">
            <a:avLst/>
          </a:prstGeom>
        </p:spPr>
      </p:pic>
      <p:pic>
        <p:nvPicPr>
          <p:cNvPr id="8" name="Picture 7" descr="HC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981" y="0"/>
            <a:ext cx="1305020" cy="1257176"/>
          </a:xfrm>
          <a:prstGeom prst="rect">
            <a:avLst/>
          </a:prstGeom>
        </p:spPr>
      </p:pic>
      <p:sp>
        <p:nvSpPr>
          <p:cNvPr id="9" name="Rectangle 8"/>
          <p:cNvSpPr/>
          <p:nvPr/>
        </p:nvSpPr>
        <p:spPr>
          <a:xfrm>
            <a:off x="1" y="940153"/>
            <a:ext cx="9144000" cy="369332"/>
          </a:xfrm>
          <a:prstGeom prst="rect">
            <a:avLst/>
          </a:prstGeom>
        </p:spPr>
        <p:txBody>
          <a:bodyPr wrap="square">
            <a:spAutoFit/>
          </a:bodyPr>
          <a:lstStyle/>
          <a:p>
            <a:pPr algn="ctr"/>
            <a:r>
              <a:rPr lang="en-US" dirty="0"/>
              <a:t>______________________________________________________________________________</a:t>
            </a:r>
          </a:p>
        </p:txBody>
      </p:sp>
    </p:spTree>
    <p:extLst>
      <p:ext uri="{BB962C8B-B14F-4D97-AF65-F5344CB8AC3E}">
        <p14:creationId xmlns:p14="http://schemas.microsoft.com/office/powerpoint/2010/main" val="201839150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Corpus of Somali Language</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2017</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Aim: building a corpus (which and for what?)</a:t>
            </a:r>
          </a:p>
          <a:p>
            <a:r>
              <a:rPr lang="en-US" dirty="0"/>
              <a:t>Development: structure and the platform</a:t>
            </a:r>
          </a:p>
          <a:p>
            <a:r>
              <a:rPr lang="en-US" dirty="0"/>
              <a:t>The corpus: anticipated results</a:t>
            </a:r>
          </a:p>
          <a:p>
            <a:r>
              <a:rPr lang="en-US" dirty="0"/>
              <a:t>Interaction: tools for managing and using</a:t>
            </a:r>
          </a:p>
          <a:p>
            <a:pPr lvl="1"/>
            <a:r>
              <a:rPr lang="en-US" dirty="0"/>
              <a:t>IT Applications developed</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6274447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Development: structure</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2017</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880533" y="707345"/>
            <a:ext cx="8263467" cy="5326668"/>
          </a:xfrm>
          <a:prstGeom prst="rect">
            <a:avLst/>
          </a:prstGeom>
        </p:spPr>
        <p:txBody>
          <a:bodyPr vert="horz" lIns="91430" tIns="45715" rIns="91430" bIns="45715"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The corpus had to be subdivided into several more sub-corpora</a:t>
            </a:r>
          </a:p>
          <a:p>
            <a:r>
              <a:rPr lang="en-US" dirty="0"/>
              <a:t>Sub corpora:</a:t>
            </a:r>
          </a:p>
          <a:p>
            <a:pPr marL="914400" lvl="1" indent="-514350">
              <a:buFont typeface="+mj-lt"/>
              <a:buAutoNum type="arabicPeriod"/>
            </a:pPr>
            <a:r>
              <a:rPr lang="en-US" dirty="0"/>
              <a:t>poetry (</a:t>
            </a:r>
            <a:r>
              <a:rPr lang="en-US" dirty="0" err="1"/>
              <a:t>maanso</a:t>
            </a:r>
            <a:r>
              <a:rPr lang="en-US" dirty="0"/>
              <a:t>), </a:t>
            </a:r>
          </a:p>
          <a:p>
            <a:pPr marL="914400" lvl="1" indent="-514350">
              <a:buFont typeface="+mj-lt"/>
              <a:buAutoNum type="arabicPeriod"/>
            </a:pPr>
            <a:r>
              <a:rPr lang="en-US" dirty="0"/>
              <a:t>traditional songs (</a:t>
            </a:r>
            <a:r>
              <a:rPr lang="en-US" dirty="0" err="1"/>
              <a:t>hees</a:t>
            </a:r>
            <a:r>
              <a:rPr lang="en-US" dirty="0"/>
              <a:t> </a:t>
            </a:r>
            <a:r>
              <a:rPr lang="en-US" dirty="0" err="1"/>
              <a:t>dhaqameed</a:t>
            </a:r>
            <a:r>
              <a:rPr lang="en-US" dirty="0"/>
              <a:t>), </a:t>
            </a:r>
          </a:p>
          <a:p>
            <a:pPr marL="914400" lvl="1" indent="-514350">
              <a:buFont typeface="+mj-lt"/>
              <a:buAutoNum type="arabicPeriod"/>
            </a:pPr>
            <a:r>
              <a:rPr lang="en-US" dirty="0"/>
              <a:t>proverbs and riddles (</a:t>
            </a:r>
            <a:r>
              <a:rPr lang="en-US" dirty="0" err="1"/>
              <a:t>maahmaah</a:t>
            </a:r>
            <a:r>
              <a:rPr lang="en-US" dirty="0"/>
              <a:t> &amp; </a:t>
            </a:r>
            <a:r>
              <a:rPr lang="en-US" dirty="0" err="1"/>
              <a:t>Halxidhaale</a:t>
            </a:r>
            <a:r>
              <a:rPr lang="en-US" dirty="0"/>
              <a:t>), </a:t>
            </a:r>
          </a:p>
          <a:p>
            <a:pPr marL="914400" lvl="1" indent="-514350">
              <a:buFont typeface="+mj-lt"/>
              <a:buAutoNum type="arabicPeriod"/>
            </a:pPr>
            <a:r>
              <a:rPr lang="en-US" dirty="0"/>
              <a:t>traditional stories (</a:t>
            </a:r>
            <a:r>
              <a:rPr lang="en-US" dirty="0" err="1"/>
              <a:t>sheeko</a:t>
            </a:r>
            <a:r>
              <a:rPr lang="en-US" dirty="0"/>
              <a:t> </a:t>
            </a:r>
            <a:r>
              <a:rPr lang="en-US" dirty="0" err="1"/>
              <a:t>dhaqameed</a:t>
            </a:r>
            <a:r>
              <a:rPr lang="en-US" dirty="0"/>
              <a:t>), </a:t>
            </a:r>
          </a:p>
          <a:p>
            <a:pPr marL="914400" lvl="1" indent="-514350">
              <a:buFont typeface="+mj-lt"/>
              <a:buAutoNum type="arabicPeriod"/>
            </a:pPr>
            <a:r>
              <a:rPr lang="en-US" dirty="0"/>
              <a:t>novels (</a:t>
            </a:r>
            <a:r>
              <a:rPr lang="en-US" dirty="0" err="1"/>
              <a:t>sheekooyin</a:t>
            </a:r>
            <a:r>
              <a:rPr lang="en-US" dirty="0"/>
              <a:t>),</a:t>
            </a:r>
          </a:p>
          <a:p>
            <a:pPr marL="914400" lvl="1" indent="-514350">
              <a:buFont typeface="+mj-lt"/>
              <a:buAutoNum type="arabicPeriod"/>
            </a:pPr>
            <a:r>
              <a:rPr lang="en-US" dirty="0"/>
              <a:t>essays (</a:t>
            </a:r>
            <a:r>
              <a:rPr lang="en-US" dirty="0" err="1"/>
              <a:t>curisyo</a:t>
            </a:r>
            <a:r>
              <a:rPr lang="en-US" dirty="0"/>
              <a:t>)</a:t>
            </a:r>
          </a:p>
          <a:p>
            <a:pPr marL="914400" lvl="1" indent="-514350">
              <a:buFont typeface="+mj-lt"/>
              <a:buAutoNum type="arabicPeriod"/>
            </a:pPr>
            <a:r>
              <a:rPr lang="en-US" dirty="0"/>
              <a:t>newspapers (</a:t>
            </a:r>
            <a:r>
              <a:rPr lang="en-US" dirty="0" err="1"/>
              <a:t>wargeysyo</a:t>
            </a:r>
            <a:r>
              <a:rPr lang="en-US" dirty="0"/>
              <a:t>)</a:t>
            </a:r>
          </a:p>
          <a:p>
            <a:pPr marL="914400" lvl="1" indent="-514350">
              <a:buFont typeface="+mj-lt"/>
              <a:buAutoNum type="arabicPeriod"/>
            </a:pPr>
            <a:r>
              <a:rPr lang="en-US" dirty="0"/>
              <a:t>theater and (</a:t>
            </a:r>
            <a:r>
              <a:rPr lang="en-US" dirty="0" err="1"/>
              <a:t>riwaayado</a:t>
            </a:r>
            <a:r>
              <a:rPr lang="en-US" dirty="0"/>
              <a:t> </a:t>
            </a:r>
            <a:r>
              <a:rPr lang="en-US" dirty="0" err="1"/>
              <a:t>iyo</a:t>
            </a:r>
            <a:r>
              <a:rPr lang="en-US" dirty="0"/>
              <a:t>)</a:t>
            </a:r>
          </a:p>
          <a:p>
            <a:pPr marL="914400" lvl="1" indent="-514350">
              <a:buFont typeface="+mj-lt"/>
              <a:buAutoNum type="arabicPeriod"/>
            </a:pPr>
            <a:r>
              <a:rPr lang="en-US" dirty="0"/>
              <a:t>scientific texts (</a:t>
            </a:r>
            <a:r>
              <a:rPr lang="en-US" dirty="0" err="1"/>
              <a:t>saynis</a:t>
            </a:r>
            <a:r>
              <a:rPr lang="en-US" dirty="0"/>
              <a:t>)</a:t>
            </a:r>
          </a:p>
          <a:p>
            <a:pPr marL="914400" lvl="1" indent="-514350">
              <a:buFont typeface="+mj-lt"/>
              <a:buAutoNum type="arabicPeriod"/>
            </a:pPr>
            <a:endParaRPr lang="en-US" dirty="0"/>
          </a:p>
          <a:p>
            <a:pPr marL="914400" lvl="1" indent="-514350">
              <a:buFont typeface="+mj-lt"/>
              <a:buAutoNum type="arabicPeriod"/>
            </a:pPr>
            <a:endParaRPr lang="en-US" dirty="0"/>
          </a:p>
          <a:p>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105350494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Sources: harvesting internet</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2017</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611" y="1049866"/>
            <a:ext cx="6675116" cy="485354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41012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Interaction: tools for development</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2017</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11" name="Content Placeholder 2"/>
          <p:cNvSpPr txBox="1">
            <a:spLocks/>
          </p:cNvSpPr>
          <p:nvPr/>
        </p:nvSpPr>
        <p:spPr>
          <a:xfrm>
            <a:off x="1016000" y="690412"/>
            <a:ext cx="7975600" cy="5326668"/>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r>
              <a:rPr lang="en-US" dirty="0"/>
              <a:t>User interface</a:t>
            </a:r>
          </a:p>
          <a:p>
            <a:pPr lvl="1"/>
            <a:r>
              <a:rPr lang="en-US" dirty="0" err="1"/>
              <a:t>SomConcor</a:t>
            </a:r>
            <a:r>
              <a:rPr lang="en-US" dirty="0"/>
              <a:t> – standalone application</a:t>
            </a:r>
          </a:p>
          <a:p>
            <a:pPr lvl="1"/>
            <a:endParaRPr lang="en-US" dirty="0"/>
          </a:p>
          <a:p>
            <a:pPr lvl="1"/>
            <a:r>
              <a:rPr lang="en-GB" dirty="0"/>
              <a:t>a web based platform for managing, searching and interacting with the corpus </a:t>
            </a:r>
          </a:p>
          <a:p>
            <a:pPr lvl="1"/>
            <a:endParaRPr lang="en-GB" dirty="0"/>
          </a:p>
          <a:p>
            <a:pPr lvl="1"/>
            <a:r>
              <a:rPr lang="en-GB" dirty="0"/>
              <a:t>“Word Behaviour”</a:t>
            </a:r>
            <a:endParaRPr lang="en-US" dirty="0"/>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324816519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199" y="1049866"/>
            <a:ext cx="7949339" cy="4622514"/>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3200" dirty="0"/>
              <a:t>What is the Fourth Industrial Revolution?</a:t>
            </a:r>
          </a:p>
          <a:p>
            <a:pPr marL="342900" indent="-342900" algn="l">
              <a:buFont typeface="Arial" panose="020B0604020202020204" pitchFamily="34" charset="0"/>
              <a:buChar char="•"/>
            </a:pPr>
            <a:r>
              <a:rPr lang="en-US" sz="3200" dirty="0"/>
              <a:t>Rethinking Relevance in Knowledge Production in Africa </a:t>
            </a:r>
          </a:p>
          <a:p>
            <a:pPr marL="342900" indent="-342900" algn="l">
              <a:buFont typeface="Arial" panose="020B0604020202020204" pitchFamily="34" charset="0"/>
              <a:buChar char="•"/>
            </a:pPr>
            <a:r>
              <a:rPr lang="en-US" sz="3200" dirty="0"/>
              <a:t>Women in technology</a:t>
            </a:r>
          </a:p>
          <a:p>
            <a:pPr marL="342900" indent="-342900" algn="l">
              <a:buFont typeface="Arial" panose="020B0604020202020204" pitchFamily="34" charset="0"/>
              <a:buChar char="•"/>
            </a:pPr>
            <a:r>
              <a:rPr lang="en-US" sz="3200" dirty="0"/>
              <a:t>Localizing the knowledge</a:t>
            </a:r>
          </a:p>
          <a:p>
            <a:pPr marL="342900" indent="-342900" algn="l">
              <a:buFont typeface="Arial" panose="020B0604020202020204" pitchFamily="34" charset="0"/>
              <a:buChar char="•"/>
            </a:pPr>
            <a:r>
              <a:rPr lang="en-US" sz="3200" dirty="0"/>
              <a:t>Localizing the use of ICT</a:t>
            </a:r>
          </a:p>
          <a:p>
            <a:pPr marL="342900" indent="-342900" algn="l">
              <a:buFont typeface="Arial" panose="020B0604020202020204" pitchFamily="34" charset="0"/>
              <a:buChar char="•"/>
            </a:pPr>
            <a:r>
              <a:rPr lang="en-US" sz="3200" dirty="0"/>
              <a:t>Somaliland context</a:t>
            </a:r>
          </a:p>
          <a:p>
            <a:pPr algn="l"/>
            <a:endParaRPr lang="en-US" sz="3200" dirty="0"/>
          </a:p>
          <a:p>
            <a:pPr algn="l"/>
            <a:endParaRPr lang="en-US" sz="3200" dirty="0"/>
          </a:p>
        </p:txBody>
      </p:sp>
      <p:sp>
        <p:nvSpPr>
          <p:cNvPr id="12" name="Title 1">
            <a:extLst>
              <a:ext uri="{FF2B5EF4-FFF2-40B4-BE49-F238E27FC236}">
                <a16:creationId xmlns:a16="http://schemas.microsoft.com/office/drawing/2014/main" id="{0B636F0A-95B9-AD4A-ADE0-9EC01B32C79D}"/>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
        <p:nvSpPr>
          <p:cNvPr id="13" name="AutoShape 1">
            <a:extLst>
              <a:ext uri="{FF2B5EF4-FFF2-40B4-BE49-F238E27FC236}">
                <a16:creationId xmlns:a16="http://schemas.microsoft.com/office/drawing/2014/main" id="{A7313D27-8456-AB40-91AE-2AE34E78A6B7}"/>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293012664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Interaction: tools for development</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33" y="0"/>
            <a:ext cx="8263467" cy="696131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13244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Interaction: tools for development</a:t>
            </a:r>
          </a:p>
        </p:txBody>
      </p:sp>
      <p:sp>
        <p:nvSpPr>
          <p:cNvPr id="5" name="AutoShape 1"/>
          <p:cNvSpPr>
            <a:spLocks noChangeArrowheads="1"/>
          </p:cNvSpPr>
          <p:nvPr/>
        </p:nvSpPr>
        <p:spPr bwMode="auto">
          <a:xfrm>
            <a:off x="1" y="-1"/>
            <a:ext cx="880532" cy="6964947"/>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32" y="-15079"/>
            <a:ext cx="8536704" cy="710034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319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Interaction: tools for development</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32" y="2"/>
            <a:ext cx="8263467" cy="693959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84648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Interaction: tools for development</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34" y="-1"/>
            <a:ext cx="8263466" cy="695981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05718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Interaction: tools for development</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2017</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7" name="Content Placeholder 2">
            <a:extLst>
              <a:ext uri="{FF2B5EF4-FFF2-40B4-BE49-F238E27FC236}">
                <a16:creationId xmlns:a16="http://schemas.microsoft.com/office/drawing/2014/main" id="{ADAB3033-2BBE-F647-8273-C6840E468A89}"/>
              </a:ext>
            </a:extLst>
          </p:cNvPr>
          <p:cNvSpPr txBox="1">
            <a:spLocks/>
          </p:cNvSpPr>
          <p:nvPr/>
        </p:nvSpPr>
        <p:spPr>
          <a:xfrm>
            <a:off x="1016000" y="1859796"/>
            <a:ext cx="7975600" cy="4157283"/>
          </a:xfrm>
          <a:prstGeom prst="rect">
            <a:avLst/>
          </a:prstGeom>
        </p:spPr>
        <p:txBody>
          <a:bodyPr vert="horz" lIns="91430" tIns="45715" rIns="91430" bIns="4571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GB" dirty="0">
                <a:hlinkClick r:id="rId3"/>
              </a:rPr>
              <a:t>www.somalicorpus.com</a:t>
            </a:r>
            <a:endParaRPr lang="en-GB" dirty="0"/>
          </a:p>
          <a:p>
            <a:pPr marL="457200" lvl="1" indent="0">
              <a:buNone/>
            </a:pPr>
            <a:endParaRPr lang="en-GB" dirty="0"/>
          </a:p>
          <a:p>
            <a:pPr marL="457200" lvl="1" indent="0">
              <a:buNone/>
            </a:pPr>
            <a:r>
              <a:rPr lang="en-GB" dirty="0" err="1"/>
              <a:t>UserId</a:t>
            </a:r>
            <a:r>
              <a:rPr lang="en-GB" dirty="0"/>
              <a:t>: </a:t>
            </a:r>
            <a:r>
              <a:rPr lang="en-GB" dirty="0" err="1"/>
              <a:t>marti</a:t>
            </a:r>
            <a:endParaRPr lang="en-GB" dirty="0"/>
          </a:p>
          <a:p>
            <a:pPr marL="457200" lvl="1" indent="0">
              <a:buNone/>
            </a:pPr>
            <a:r>
              <a:rPr lang="en-GB" dirty="0"/>
              <a:t>Password: </a:t>
            </a:r>
            <a:r>
              <a:rPr lang="en-GB" dirty="0" err="1"/>
              <a:t>soor</a:t>
            </a:r>
            <a:endParaRPr lang="en-US" dirty="0"/>
          </a:p>
        </p:txBody>
      </p:sp>
    </p:spTree>
    <p:extLst>
      <p:ext uri="{BB962C8B-B14F-4D97-AF65-F5344CB8AC3E}">
        <p14:creationId xmlns:p14="http://schemas.microsoft.com/office/powerpoint/2010/main" val="361494491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Interaction: tools for development</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2017</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4" name="Picture 3">
            <a:extLst>
              <a:ext uri="{FF2B5EF4-FFF2-40B4-BE49-F238E27FC236}">
                <a16:creationId xmlns:a16="http://schemas.microsoft.com/office/drawing/2014/main" id="{4086EDB4-6B30-0249-9A00-F8ADE7746680}"/>
              </a:ext>
            </a:extLst>
          </p:cNvPr>
          <p:cNvPicPr>
            <a:picLocks noChangeAspect="1"/>
          </p:cNvPicPr>
          <p:nvPr/>
        </p:nvPicPr>
        <p:blipFill>
          <a:blip r:embed="rId3"/>
          <a:stretch>
            <a:fillRect/>
          </a:stretch>
        </p:blipFill>
        <p:spPr>
          <a:xfrm>
            <a:off x="0" y="1049866"/>
            <a:ext cx="9144000" cy="5808134"/>
          </a:xfrm>
          <a:prstGeom prst="rect">
            <a:avLst/>
          </a:prstGeom>
        </p:spPr>
      </p:pic>
    </p:spTree>
    <p:extLst>
      <p:ext uri="{BB962C8B-B14F-4D97-AF65-F5344CB8AC3E}">
        <p14:creationId xmlns:p14="http://schemas.microsoft.com/office/powerpoint/2010/main" val="123813842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Interaction: tools for development</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2017</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5">
            <a:extLst>
              <a:ext uri="{FF2B5EF4-FFF2-40B4-BE49-F238E27FC236}">
                <a16:creationId xmlns:a16="http://schemas.microsoft.com/office/drawing/2014/main" id="{27DD9A51-6BD7-A443-ACD9-9D028DA24DB1}"/>
              </a:ext>
            </a:extLst>
          </p:cNvPr>
          <p:cNvPicPr>
            <a:picLocks noChangeAspect="1"/>
          </p:cNvPicPr>
          <p:nvPr/>
        </p:nvPicPr>
        <p:blipFill>
          <a:blip r:embed="rId3"/>
          <a:stretch>
            <a:fillRect/>
          </a:stretch>
        </p:blipFill>
        <p:spPr>
          <a:xfrm>
            <a:off x="0" y="1259180"/>
            <a:ext cx="9049841" cy="5598820"/>
          </a:xfrm>
          <a:prstGeom prst="rect">
            <a:avLst/>
          </a:prstGeom>
        </p:spPr>
      </p:pic>
    </p:spTree>
    <p:extLst>
      <p:ext uri="{BB962C8B-B14F-4D97-AF65-F5344CB8AC3E}">
        <p14:creationId xmlns:p14="http://schemas.microsoft.com/office/powerpoint/2010/main" val="13063690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Interaction: tools for development</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2017</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4" name="Picture 3">
            <a:extLst>
              <a:ext uri="{FF2B5EF4-FFF2-40B4-BE49-F238E27FC236}">
                <a16:creationId xmlns:a16="http://schemas.microsoft.com/office/drawing/2014/main" id="{310E32E9-29C3-4B4C-A97E-EB9016A286AC}"/>
              </a:ext>
            </a:extLst>
          </p:cNvPr>
          <p:cNvPicPr>
            <a:picLocks noChangeAspect="1"/>
          </p:cNvPicPr>
          <p:nvPr/>
        </p:nvPicPr>
        <p:blipFill>
          <a:blip r:embed="rId3"/>
          <a:stretch>
            <a:fillRect/>
          </a:stretch>
        </p:blipFill>
        <p:spPr>
          <a:xfrm>
            <a:off x="0" y="1049866"/>
            <a:ext cx="9144000" cy="4932480"/>
          </a:xfrm>
          <a:prstGeom prst="rect">
            <a:avLst/>
          </a:prstGeom>
        </p:spPr>
      </p:pic>
    </p:spTree>
    <p:extLst>
      <p:ext uri="{BB962C8B-B14F-4D97-AF65-F5344CB8AC3E}">
        <p14:creationId xmlns:p14="http://schemas.microsoft.com/office/powerpoint/2010/main" val="14588134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
            <a:ext cx="8263467" cy="104986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Interaction: tools for development</a:t>
            </a:r>
          </a:p>
        </p:txBody>
      </p:sp>
      <p:sp>
        <p:nvSpPr>
          <p:cNvPr id="3" name="Content Placeholder 2"/>
          <p:cNvSpPr>
            <a:spLocks noGrp="1"/>
          </p:cNvSpPr>
          <p:nvPr>
            <p:ph idx="1"/>
          </p:nvPr>
        </p:nvSpPr>
        <p:spPr>
          <a:xfrm>
            <a:off x="880533" y="5554133"/>
            <a:ext cx="8263467" cy="1303867"/>
          </a:xfrm>
        </p:spPr>
        <p:txBody>
          <a:bodyPr>
            <a:normAutofit/>
          </a:bodyPr>
          <a:lstStyle/>
          <a:p>
            <a:pPr marL="0" indent="0" algn="ctr">
              <a:buNone/>
            </a:pPr>
            <a:r>
              <a:rPr lang="en-US" dirty="0"/>
              <a:t>_______________________________________</a:t>
            </a:r>
          </a:p>
          <a:p>
            <a:pPr marL="0" indent="0">
              <a:buNone/>
            </a:pPr>
            <a:r>
              <a:rPr lang="en-US" sz="1500" dirty="0"/>
              <a:t>Jama Musse Jama | jama@jamamusse.com | 2017</a:t>
            </a:r>
          </a:p>
          <a:p>
            <a:pPr marL="0" indent="0">
              <a:buNone/>
            </a:pPr>
            <a:r>
              <a:rPr lang="en-US" sz="1500" dirty="0" err="1"/>
              <a:t>Xarunta</a:t>
            </a:r>
            <a:r>
              <a:rPr lang="en-US" sz="1500" dirty="0"/>
              <a:t> </a:t>
            </a:r>
            <a:r>
              <a:rPr lang="en-US" sz="1500" dirty="0" err="1"/>
              <a:t>Dhaqanka</a:t>
            </a:r>
            <a:r>
              <a:rPr lang="en-US" sz="1500" dirty="0"/>
              <a:t> </a:t>
            </a:r>
            <a:r>
              <a:rPr lang="en-US" sz="1500" dirty="0" err="1"/>
              <a:t>ee</a:t>
            </a:r>
            <a:r>
              <a:rPr lang="en-US" sz="1500" dirty="0"/>
              <a:t> </a:t>
            </a:r>
            <a:r>
              <a:rPr lang="en-US" sz="1500" dirty="0" err="1"/>
              <a:t>Hargeysa</a:t>
            </a:r>
            <a:r>
              <a:rPr lang="en-US" sz="1500" dirty="0"/>
              <a:t> | </a:t>
            </a:r>
            <a:r>
              <a:rPr lang="en-US" sz="1500" dirty="0" err="1"/>
              <a:t>Hargeysa</a:t>
            </a:r>
            <a:r>
              <a:rPr lang="en-US" sz="1500" dirty="0"/>
              <a:t> Cultural Centre</a:t>
            </a:r>
          </a:p>
        </p:txBody>
      </p:sp>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68" y="1049865"/>
            <a:ext cx="3468894" cy="492219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8847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
        <p:nvSpPr>
          <p:cNvPr id="17" name="Content Placeholder 2"/>
          <p:cNvSpPr txBox="1">
            <a:spLocks/>
          </p:cNvSpPr>
          <p:nvPr/>
        </p:nvSpPr>
        <p:spPr>
          <a:xfrm>
            <a:off x="880533" y="5554133"/>
            <a:ext cx="8263467" cy="1303867"/>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_______________________________________</a:t>
            </a:r>
          </a:p>
          <a:p>
            <a:pPr marL="0" indent="0">
              <a:buFont typeface="Arial"/>
              <a:buNone/>
            </a:pPr>
            <a:r>
              <a:rPr lang="en-US" sz="1500" dirty="0"/>
              <a:t>Dr. Jama Musse Jama | </a:t>
            </a:r>
            <a:r>
              <a:rPr lang="en-US" sz="1500" dirty="0" err="1"/>
              <a:t>jama@redsea-online.org</a:t>
            </a:r>
            <a:r>
              <a:rPr lang="en-US" sz="1500" dirty="0"/>
              <a:t>| 2020 – twitter: @</a:t>
            </a:r>
            <a:r>
              <a:rPr lang="en-US" sz="1500" dirty="0" err="1"/>
              <a:t>JamaMusse</a:t>
            </a:r>
            <a:endParaRPr lang="en-US" sz="1500" dirty="0"/>
          </a:p>
          <a:p>
            <a:pPr marL="0" indent="0">
              <a:buFont typeface="Arial"/>
              <a:buNone/>
            </a:pPr>
            <a:r>
              <a:rPr lang="en-US" sz="1500" dirty="0" err="1"/>
              <a:t>Xarunta</a:t>
            </a:r>
            <a:r>
              <a:rPr lang="en-US" sz="1500" dirty="0"/>
              <a:t> </a:t>
            </a:r>
            <a:r>
              <a:rPr lang="en-US" sz="1500" dirty="0" err="1"/>
              <a:t>Dhaqanka</a:t>
            </a:r>
            <a:r>
              <a:rPr lang="en-US" sz="1500" dirty="0"/>
              <a:t> </a:t>
            </a:r>
            <a:r>
              <a:rPr lang="en-US" sz="1500" dirty="0" err="1"/>
              <a:t>ee</a:t>
            </a:r>
            <a:r>
              <a:rPr lang="en-US" sz="1500" dirty="0"/>
              <a:t> Hargeysa | Hargeysa Cultural Centre</a:t>
            </a:r>
          </a:p>
        </p:txBody>
      </p:sp>
      <p:sp>
        <p:nvSpPr>
          <p:cNvPr id="25" name="Hexagon 24">
            <a:extLst>
              <a:ext uri="{FF2B5EF4-FFF2-40B4-BE49-F238E27FC236}">
                <a16:creationId xmlns:a16="http://schemas.microsoft.com/office/drawing/2014/main" id="{52DDA42E-1D30-D840-88EA-FC7F5380E41C}"/>
              </a:ext>
            </a:extLst>
          </p:cNvPr>
          <p:cNvSpPr/>
          <p:nvPr/>
        </p:nvSpPr>
        <p:spPr>
          <a:xfrm>
            <a:off x="3460784" y="2617123"/>
            <a:ext cx="2222431" cy="1161253"/>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a:solidFill>
                  <a:srgbClr val="FF6600"/>
                </a:solidFill>
              </a:rPr>
              <a:t>Thank you</a:t>
            </a:r>
          </a:p>
        </p:txBody>
      </p:sp>
      <p:sp>
        <p:nvSpPr>
          <p:cNvPr id="8" name="Title 1">
            <a:extLst>
              <a:ext uri="{FF2B5EF4-FFF2-40B4-BE49-F238E27FC236}">
                <a16:creationId xmlns:a16="http://schemas.microsoft.com/office/drawing/2014/main" id="{654B5381-D03A-AF47-A3DD-6E4DA67AF061}"/>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Tree>
    <p:extLst>
      <p:ext uri="{BB962C8B-B14F-4D97-AF65-F5344CB8AC3E}">
        <p14:creationId xmlns:p14="http://schemas.microsoft.com/office/powerpoint/2010/main" val="42690004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 y="5525872"/>
            <a:ext cx="9143999" cy="1182779"/>
          </a:xfrm>
          <a:prstGeom prst="rect">
            <a:avLst/>
          </a:prstGeom>
        </p:spPr>
        <p:txBody>
          <a:bodyPr vert="horz" lIns="91430" tIns="45715" rIns="91430" bIns="45715"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__________________________________________________________</a:t>
            </a:r>
          </a:p>
          <a:p>
            <a:r>
              <a:rPr lang="en-US" dirty="0"/>
              <a:t>        Jama Musse Jama | </a:t>
            </a:r>
            <a:r>
              <a:rPr lang="en-US" dirty="0" err="1"/>
              <a:t>jama@redsea-online.org</a:t>
            </a:r>
            <a:r>
              <a:rPr lang="en-US" dirty="0"/>
              <a:t> | twitter @</a:t>
            </a:r>
            <a:r>
              <a:rPr lang="en-US" dirty="0" err="1"/>
              <a:t>JamaMusse</a:t>
            </a:r>
            <a:endParaRPr lang="en-US" dirty="0"/>
          </a:p>
          <a:p>
            <a:r>
              <a:rPr lang="en-US" dirty="0" err="1"/>
              <a:t>www.hargeysaculturalcentre.org</a:t>
            </a:r>
            <a:endParaRPr lang="en-US" dirty="0"/>
          </a:p>
        </p:txBody>
      </p:sp>
      <p:sp>
        <p:nvSpPr>
          <p:cNvPr id="11" name="Title 1">
            <a:extLst>
              <a:ext uri="{FF2B5EF4-FFF2-40B4-BE49-F238E27FC236}">
                <a16:creationId xmlns:a16="http://schemas.microsoft.com/office/drawing/2014/main" id="{25A2457B-EA2A-134A-A6DD-BD4D92EF3C35}"/>
              </a:ext>
            </a:extLst>
          </p:cNvPr>
          <p:cNvSpPr txBox="1">
            <a:spLocks/>
          </p:cNvSpPr>
          <p:nvPr/>
        </p:nvSpPr>
        <p:spPr>
          <a:xfrm>
            <a:off x="838199" y="1049866"/>
            <a:ext cx="7949339" cy="4622514"/>
          </a:xfrm>
          <a:prstGeom prst="rect">
            <a:avLst/>
          </a:prstGeom>
        </p:spPr>
        <p:txBody>
          <a:bodyPr vert="horz" lIns="91430" tIns="45715" rIns="91430" bIns="45715" rtlCol="0" anchor="ctr">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3200" dirty="0"/>
              <a:t>What is the Fourth Industrial Revolution?</a:t>
            </a:r>
          </a:p>
          <a:p>
            <a:pPr marL="342900" indent="-342900" algn="l">
              <a:buFont typeface="Arial" panose="020B0604020202020204" pitchFamily="34" charset="0"/>
              <a:buChar char="•"/>
            </a:pPr>
            <a:r>
              <a:rPr lang="en-US" sz="3200" dirty="0"/>
              <a:t>Rethinking Relevance in Knowledge Production in Africa </a:t>
            </a:r>
          </a:p>
          <a:p>
            <a:pPr marL="342900" indent="-342900" algn="l">
              <a:buFont typeface="Arial" panose="020B0604020202020204" pitchFamily="34" charset="0"/>
              <a:buChar char="•"/>
            </a:pPr>
            <a:r>
              <a:rPr lang="en-US" sz="3200" dirty="0"/>
              <a:t>Women in technology</a:t>
            </a:r>
          </a:p>
          <a:p>
            <a:pPr marL="342900" indent="-342900" algn="l">
              <a:buFont typeface="Arial" panose="020B0604020202020204" pitchFamily="34" charset="0"/>
              <a:buChar char="•"/>
            </a:pPr>
            <a:r>
              <a:rPr lang="en-US" sz="3200" dirty="0"/>
              <a:t>Localizing the knowledge</a:t>
            </a:r>
          </a:p>
          <a:p>
            <a:pPr marL="342900" indent="-342900" algn="l">
              <a:buFont typeface="Arial" panose="020B0604020202020204" pitchFamily="34" charset="0"/>
              <a:buChar char="•"/>
            </a:pPr>
            <a:r>
              <a:rPr lang="en-US" sz="3200" dirty="0"/>
              <a:t>Localizing the use of ICT</a:t>
            </a:r>
          </a:p>
          <a:p>
            <a:pPr marL="342900" indent="-342900" algn="l">
              <a:buFont typeface="Arial" panose="020B0604020202020204" pitchFamily="34" charset="0"/>
              <a:buChar char="•"/>
            </a:pPr>
            <a:r>
              <a:rPr lang="en-US" sz="3200" dirty="0"/>
              <a:t>Somaliland context</a:t>
            </a:r>
          </a:p>
          <a:p>
            <a:pPr marL="342900" indent="-342900" algn="l">
              <a:buFont typeface="Arial" panose="020B0604020202020204" pitchFamily="34" charset="0"/>
              <a:buChar char="•"/>
            </a:pPr>
            <a:r>
              <a:rPr lang="en-US" sz="3200" dirty="0"/>
              <a:t>Examples </a:t>
            </a:r>
          </a:p>
          <a:p>
            <a:pPr algn="l"/>
            <a:endParaRPr lang="en-US" sz="3200" dirty="0"/>
          </a:p>
        </p:txBody>
      </p:sp>
      <p:sp>
        <p:nvSpPr>
          <p:cNvPr id="12" name="Title 1">
            <a:extLst>
              <a:ext uri="{FF2B5EF4-FFF2-40B4-BE49-F238E27FC236}">
                <a16:creationId xmlns:a16="http://schemas.microsoft.com/office/drawing/2014/main" id="{0B636F0A-95B9-AD4A-ADE0-9EC01B32C79D}"/>
              </a:ext>
            </a:extLst>
          </p:cNvPr>
          <p:cNvSpPr txBox="1">
            <a:spLocks/>
          </p:cNvSpPr>
          <p:nvPr/>
        </p:nvSpPr>
        <p:spPr>
          <a:xfrm>
            <a:off x="880533" y="-1"/>
            <a:ext cx="8263467" cy="10498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30" tIns="45715" rIns="91430" bIns="45715" rtlCol="0" anchor="ctr">
            <a:noAutofit/>
          </a:bodyPr>
          <a:lstStyle>
            <a:lvl1pPr algn="ctr" defTabSz="457153"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a:t>Somaliland: a nation in transformation</a:t>
            </a:r>
            <a:endParaRPr lang="en-US" sz="3200" dirty="0"/>
          </a:p>
        </p:txBody>
      </p:sp>
      <p:sp>
        <p:nvSpPr>
          <p:cNvPr id="13" name="AutoShape 1">
            <a:extLst>
              <a:ext uri="{FF2B5EF4-FFF2-40B4-BE49-F238E27FC236}">
                <a16:creationId xmlns:a16="http://schemas.microsoft.com/office/drawing/2014/main" id="{A7313D27-8456-AB40-91AE-2AE34E78A6B7}"/>
              </a:ext>
            </a:extLst>
          </p:cNvPr>
          <p:cNvSpPr>
            <a:spLocks noChangeArrowheads="1"/>
          </p:cNvSpPr>
          <p:nvPr/>
        </p:nvSpPr>
        <p:spPr bwMode="auto">
          <a:xfrm>
            <a:off x="0" y="0"/>
            <a:ext cx="880533" cy="6858000"/>
          </a:xfrm>
          <a:prstGeom prst="roundRect">
            <a:avLst>
              <a:gd name="adj" fmla="val 88"/>
            </a:avLst>
          </a:prstGeom>
          <a:solidFill>
            <a:srgbClr val="C5000B"/>
          </a:solidFill>
          <a:ln w="936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07484" fontAlgn="base" hangingPunct="0">
              <a:lnSpc>
                <a:spcPct val="93000"/>
              </a:lnSpc>
              <a:spcBef>
                <a:spcPct val="0"/>
              </a:spcBef>
              <a:spcAft>
                <a:spcPct val="0"/>
              </a:spcAft>
              <a:buClr>
                <a:srgbClr val="000000"/>
              </a:buClr>
              <a:buSzPct val="100000"/>
            </a:pPr>
            <a:endParaRPr lang="en-US">
              <a:solidFill>
                <a:srgbClr val="FFFFFF"/>
              </a:solidFill>
              <a:latin typeface="Arial" charset="0"/>
              <a:ea typeface="ＭＳ Ｐゴシック" charset="0"/>
              <a:cs typeface="Arial Unicode MS" charset="0"/>
            </a:endParaRPr>
          </a:p>
        </p:txBody>
      </p:sp>
    </p:spTree>
    <p:extLst>
      <p:ext uri="{BB962C8B-B14F-4D97-AF65-F5344CB8AC3E}">
        <p14:creationId xmlns:p14="http://schemas.microsoft.com/office/powerpoint/2010/main" val="29365332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41789</TotalTime>
  <Words>5790</Words>
  <Application>Microsoft Macintosh PowerPoint</Application>
  <PresentationFormat>On-screen Show (4:3)</PresentationFormat>
  <Paragraphs>843</Paragraphs>
  <Slides>89</Slides>
  <Notes>89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89</vt:i4>
      </vt:variant>
    </vt:vector>
  </HeadingPairs>
  <TitlesOfParts>
    <vt:vector size="92" baseType="lpstr">
      <vt:lpstr>Arial</vt:lpstr>
      <vt:lpstr>Calibri</vt:lpstr>
      <vt:lpstr>Office Theme</vt:lpstr>
      <vt:lpstr>   Somaliland: a nation in transformation How the emerging technology is shaping our future     </vt:lpstr>
      <vt:lpstr>   #SLICTC2020  @JamaMusse  @MinistryofICT1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4th Revolution</vt:lpstr>
      <vt:lpstr>Internet of things (IoT)</vt:lpstr>
      <vt:lpstr>Internet of systems (IoS)</vt:lpstr>
      <vt:lpstr>Smart devices</vt:lpstr>
      <vt:lpstr>The fourth revolution is driven by</vt:lpstr>
      <vt:lpstr>The fourth revolution is driven by</vt:lpstr>
      <vt:lpstr>The fourth revolution is driven by</vt:lpstr>
      <vt:lpstr>The fourth revolution is driven by</vt:lpstr>
      <vt:lpstr>The fourth revolution is driven by</vt:lpstr>
      <vt:lpstr>PowerPoint Presentation</vt:lpstr>
      <vt:lpstr>Somaliland: a nation in transformation</vt:lpstr>
      <vt:lpstr>Somaliland: a nation in transformation</vt:lpstr>
      <vt:lpstr>Somaliland: a nation in transformation</vt:lpstr>
      <vt:lpstr>Somaliland: a nation in transformation</vt:lpstr>
      <vt:lpstr>Somaliland: a nation in transformation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of culture </vt:lpstr>
      <vt:lpstr>Role of culture </vt:lpstr>
      <vt:lpstr>Role of culture </vt:lpstr>
      <vt:lpstr>Role of culture </vt:lpstr>
      <vt:lpstr>Role of culture </vt:lpstr>
      <vt:lpstr>Role of culture </vt:lpstr>
      <vt:lpstr>Role of culture </vt:lpstr>
      <vt:lpstr>Role of culture </vt:lpstr>
      <vt:lpstr>Role of culture </vt:lpstr>
      <vt:lpstr>Role of culture </vt:lpstr>
      <vt:lpstr>Role of culture </vt:lpstr>
      <vt:lpstr>Role of culture </vt:lpstr>
      <vt:lpstr>Role of culture </vt:lpstr>
      <vt:lpstr>Ethnomathematics</vt:lpstr>
      <vt:lpstr>Ethnomathematics</vt:lpstr>
      <vt:lpstr>Ethnomathematics</vt:lpstr>
      <vt:lpstr>Ethnomathematics</vt:lpstr>
      <vt:lpstr>Ethnomathematics</vt:lpstr>
      <vt:lpstr>Ethnomathematics</vt:lpstr>
      <vt:lpstr>Tools for teaching</vt:lpstr>
      <vt:lpstr>PowerPoint Presentation</vt:lpstr>
      <vt:lpstr>Somali Corpus: towards 7 million words tagged</vt:lpstr>
      <vt:lpstr>Corpus of Somali Language</vt:lpstr>
      <vt:lpstr>Development: structure</vt:lpstr>
      <vt:lpstr>Sources: harvesting internet</vt:lpstr>
      <vt:lpstr>Interaction: tools for development</vt:lpstr>
      <vt:lpstr>Interaction: tools for development</vt:lpstr>
      <vt:lpstr>Interaction: tools for development</vt:lpstr>
      <vt:lpstr>Interaction: tools for development</vt:lpstr>
      <vt:lpstr>Interaction: tools for development</vt:lpstr>
      <vt:lpstr>Interaction: tools for development</vt:lpstr>
      <vt:lpstr>Interaction: tools for development</vt:lpstr>
      <vt:lpstr>Interaction: tools for development</vt:lpstr>
      <vt:lpstr>Interaction: tools for development</vt:lpstr>
      <vt:lpstr>Interaction: tools for development</vt:lpstr>
      <vt:lpstr>PowerPoint Presentation</vt:lpstr>
    </vt:vector>
  </TitlesOfParts>
  <Company>Redsea Cultural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Booliiska Somaliland</dc:title>
  <dc:creator>Jama Musse Jama</dc:creator>
  <cp:lastModifiedBy>Jama, Jama Musse</cp:lastModifiedBy>
  <cp:revision>508</cp:revision>
  <cp:lastPrinted>2016-04-16T04:53:53Z</cp:lastPrinted>
  <dcterms:created xsi:type="dcterms:W3CDTF">2015-09-04T04:47:06Z</dcterms:created>
  <dcterms:modified xsi:type="dcterms:W3CDTF">2020-11-15T07:41:22Z</dcterms:modified>
</cp:coreProperties>
</file>